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9bdb1eb2f82e4cd8" /><Relationship Type="http://schemas.openxmlformats.org/officeDocument/2006/relationships/extended-properties" Target="/docProps/app.xml" Id="R24d7f28f39a04de1" /><Relationship Type="http://schemas.openxmlformats.org/officeDocument/2006/relationships/officeDocument" Target="/ppt/presentation.xml" Id="R5fbe987df7e24775" /></Relationships>
</file>

<file path=ppt/presentation.xml><?xml version="1.0" encoding="utf-8"?>
<p:presentation xmlns:p="http://schemas.openxmlformats.org/presentationml/2006/main">
  <p:sldMasterIdLst>
    <p:sldMasterId xmlns:r="http://schemas.openxmlformats.org/officeDocument/2006/relationships" id="2147483648" r:id="R2df4d48b59874871"/>
  </p:sldMasterIdLst>
  <p:notesMasterIdLst>
    <p:notesMasterId xmlns:r="http://schemas.openxmlformats.org/officeDocument/2006/relationships" r:id="Ra1f632cc6da244d7"/>
  </p:notesMasterIdLst>
  <p:sldIdLst>
    <p:sldId xmlns:r="http://schemas.openxmlformats.org/officeDocument/2006/relationships" id="256" r:id="R5abbec68a3384167"/>
    <p:sldId xmlns:r="http://schemas.openxmlformats.org/officeDocument/2006/relationships" id="257" r:id="Re7788b07660047a1"/>
    <p:sldId xmlns:r="http://schemas.openxmlformats.org/officeDocument/2006/relationships" id="258" r:id="R8d497a1093b44f66"/>
    <p:sldId xmlns:r="http://schemas.openxmlformats.org/officeDocument/2006/relationships" id="259" r:id="R92e58f7ebfe1405f"/>
    <p:sldId xmlns:r="http://schemas.openxmlformats.org/officeDocument/2006/relationships" id="260" r:id="R6e483d1087a94029"/>
    <p:sldId xmlns:r="http://schemas.openxmlformats.org/officeDocument/2006/relationships" id="261" r:id="R14d502068ecf4081"/>
    <p:sldId xmlns:r="http://schemas.openxmlformats.org/officeDocument/2006/relationships" id="262" r:id="Ra3af80ea936b4f2b"/>
    <p:sldId xmlns:r="http://schemas.openxmlformats.org/officeDocument/2006/relationships" id="263" r:id="R4feba476325c4f6c"/>
    <p:sldId xmlns:r="http://schemas.openxmlformats.org/officeDocument/2006/relationships" id="264" r:id="R482105f01f8a4c3a"/>
    <p:sldId xmlns:r="http://schemas.openxmlformats.org/officeDocument/2006/relationships" id="265" r:id="Rcf7f819b80eb4aa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p:slideViewPr>
    <p:cSldViewPr snapToGrid="0" snapToObjects="1">
      <p:cViewPr>
        <p:scale>
          <a:sx xmlns:a="http://schemas.openxmlformats.org/drawingml/2006/main" n="1" d="1"/>
          <a:sy xmlns:a="http://schemas.openxmlformats.org/drawingml/2006/main" n="1" d="1"/>
        </p:scale>
        <p:origin x="0" y="0"/>
      </p:cViewPr>
      <p:guideLst/>
    </p:cSldViewPr>
  </p:slideViewPr>
  <p:gridSpacing cx="76200" cy="76200"/>
</p:viewPr>
</file>

<file path=ppt/_rels/presentation.xml.rels>&#65279;<?xml version="1.0" encoding="utf-8"?><Relationships xmlns="http://schemas.openxmlformats.org/package/2006/relationships"><Relationship Type="http://schemas.openxmlformats.org/officeDocument/2006/relationships/theme" Target="/ppt/theme/theme1.xml" Id="R4596f18e8efe4c2b" /><Relationship Type="http://schemas.openxmlformats.org/officeDocument/2006/relationships/slideMaster" Target="/ppt/slideMasters/slideMaster1.xml" Id="R2df4d48b59874871" /><Relationship Type="http://schemas.openxmlformats.org/officeDocument/2006/relationships/notesMaster" Target="/ppt/notesMasters/notesMaster1.xml" Id="Ra1f632cc6da244d7" /><Relationship Type="http://schemas.openxmlformats.org/officeDocument/2006/relationships/presProps" Target="/ppt/presProps.xml" Id="R59ecdeee6239481b" /><Relationship Type="http://schemas.openxmlformats.org/officeDocument/2006/relationships/viewProps" Target="/ppt/viewProps.xml" Id="R7a13846e041f4521" /><Relationship Type="http://schemas.openxmlformats.org/officeDocument/2006/relationships/tableStyles" Target="/ppt/tableStyles.xml" Id="Rd70b15ebda9548d3" /><Relationship Type="http://schemas.openxmlformats.org/officeDocument/2006/relationships/slide" Target="/ppt/slides/slide1.xml" Id="R5abbec68a3384167" /><Relationship Type="http://schemas.openxmlformats.org/officeDocument/2006/relationships/slide" Target="/ppt/slides/slide2.xml" Id="Re7788b07660047a1" /><Relationship Type="http://schemas.openxmlformats.org/officeDocument/2006/relationships/slide" Target="/ppt/slides/slide3.xml" Id="R8d497a1093b44f66" /><Relationship Type="http://schemas.openxmlformats.org/officeDocument/2006/relationships/slide" Target="/ppt/slides/slide4.xml" Id="R92e58f7ebfe1405f" /><Relationship Type="http://schemas.openxmlformats.org/officeDocument/2006/relationships/slide" Target="/ppt/slides/slide5.xml" Id="R6e483d1087a94029" /><Relationship Type="http://schemas.openxmlformats.org/officeDocument/2006/relationships/slide" Target="/ppt/slides/slide6.xml" Id="R14d502068ecf4081" /><Relationship Type="http://schemas.openxmlformats.org/officeDocument/2006/relationships/slide" Target="/ppt/slides/slide7.xml" Id="Ra3af80ea936b4f2b" /><Relationship Type="http://schemas.openxmlformats.org/officeDocument/2006/relationships/slide" Target="/ppt/slides/slide8.xml" Id="R4feba476325c4f6c" /><Relationship Type="http://schemas.openxmlformats.org/officeDocument/2006/relationships/slide" Target="/ppt/slides/slide9.xml" Id="R482105f01f8a4c3a" /><Relationship Type="http://schemas.openxmlformats.org/officeDocument/2006/relationships/slide" Target="/ppt/slides/slide10.xml" Id="Rcf7f819b80eb4aa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e8d5de4e643435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7f33817a9254fcf" /><Relationship Type="http://schemas.openxmlformats.org/officeDocument/2006/relationships/notesMaster" Target="/ppt/notesMasters/notesMaster1.xml" Id="R8328f7a68a0d47c1" /></Relationships>
</file>

<file path=ppt/notesSlides/_rels/notesSlide2.xml.rels>&#65279;<?xml version="1.0" encoding="utf-8"?><Relationships xmlns="http://schemas.openxmlformats.org/package/2006/relationships"><Relationship Type="http://schemas.openxmlformats.org/officeDocument/2006/relationships/slide" Target="/ppt/slides/slide2.xml" Id="R694e8fea0c7d467f" /><Relationship Type="http://schemas.openxmlformats.org/officeDocument/2006/relationships/notesMaster" Target="/ppt/notesMasters/notesMaster1.xml" Id="R90e4104a763d40b4" /></Relationships>
</file>

<file path=ppt/notesSlides/_rels/notesSlide3.xml.rels>&#65279;<?xml version="1.0" encoding="utf-8"?><Relationships xmlns="http://schemas.openxmlformats.org/package/2006/relationships"><Relationship Type="http://schemas.openxmlformats.org/officeDocument/2006/relationships/slide" Target="/ppt/slides/slide3.xml" Id="R5e8624028f664574" /><Relationship Type="http://schemas.openxmlformats.org/officeDocument/2006/relationships/notesMaster" Target="/ppt/notesMasters/notesMaster1.xml" Id="R51b0115ae9d54a8c" /></Relationships>
</file>

<file path=ppt/notesSlides/_rels/notesSlide4.xml.rels>&#65279;<?xml version="1.0" encoding="utf-8"?><Relationships xmlns="http://schemas.openxmlformats.org/package/2006/relationships"><Relationship Type="http://schemas.openxmlformats.org/officeDocument/2006/relationships/slide" Target="/ppt/slides/slide4.xml" Id="R62f3bc03ed4b4a4f" /><Relationship Type="http://schemas.openxmlformats.org/officeDocument/2006/relationships/notesMaster" Target="/ppt/notesMasters/notesMaster1.xml" Id="R8d4d92de4027464a" /></Relationships>
</file>

<file path=ppt/notesSlides/_rels/notesSlide5.xml.rels>&#65279;<?xml version="1.0" encoding="utf-8"?><Relationships xmlns="http://schemas.openxmlformats.org/package/2006/relationships"><Relationship Type="http://schemas.openxmlformats.org/officeDocument/2006/relationships/slide" Target="/ppt/slides/slide5.xml" Id="Rc2876e42604147fe" /><Relationship Type="http://schemas.openxmlformats.org/officeDocument/2006/relationships/notesMaster" Target="/ppt/notesMasters/notesMaster1.xml" Id="R84b2c50856024ec4" /></Relationships>
</file>

<file path=ppt/notesSlides/_rels/notesSlide6.xml.rels>&#65279;<?xml version="1.0" encoding="utf-8"?><Relationships xmlns="http://schemas.openxmlformats.org/package/2006/relationships"><Relationship Type="http://schemas.openxmlformats.org/officeDocument/2006/relationships/slide" Target="/ppt/slides/slide6.xml" Id="Racc3d56b81804836" /><Relationship Type="http://schemas.openxmlformats.org/officeDocument/2006/relationships/notesMaster" Target="/ppt/notesMasters/notesMaster1.xml" Id="R1328872072554115" /></Relationships>
</file>

<file path=ppt/notesSlides/_rels/notesSlide7.xml.rels>&#65279;<?xml version="1.0" encoding="utf-8"?><Relationships xmlns="http://schemas.openxmlformats.org/package/2006/relationships"><Relationship Type="http://schemas.openxmlformats.org/officeDocument/2006/relationships/slide" Target="/ppt/slides/slide7.xml" Id="R98b31e18d1a144ad" /><Relationship Type="http://schemas.openxmlformats.org/officeDocument/2006/relationships/notesMaster" Target="/ppt/notesMasters/notesMaster1.xml" Id="Re73dad850e484bc5" /></Relationships>
</file>

<file path=ppt/notesSlides/_rels/notesSlide8.xml.rels>&#65279;<?xml version="1.0" encoding="utf-8"?><Relationships xmlns="http://schemas.openxmlformats.org/package/2006/relationships"><Relationship Type="http://schemas.openxmlformats.org/officeDocument/2006/relationships/slide" Target="/ppt/slides/slide8.xml" Id="Rc707fe7833e24c43" /><Relationship Type="http://schemas.openxmlformats.org/officeDocument/2006/relationships/notesMaster" Target="/ppt/notesMasters/notesMaster1.xml" Id="R601dabc9a79b4ce8" /></Relationships>
</file>

<file path=ppt/notesSlides/_rels/notesSlide9.xml.rels>&#65279;<?xml version="1.0" encoding="utf-8"?><Relationships xmlns="http://schemas.openxmlformats.org/package/2006/relationships"><Relationship Type="http://schemas.openxmlformats.org/officeDocument/2006/relationships/slide" Target="/ppt/slides/slide9.xml" Id="R99048f5679164f0d" /><Relationship Type="http://schemas.openxmlformats.org/officeDocument/2006/relationships/notesMaster" Target="/ppt/notesMasters/notesMaster1.xml" Id="R0c2c188882dd4e8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d52ccc7ce25a4eae" /><Relationship Type="http://schemas.openxmlformats.org/officeDocument/2006/relationships/notesMaster" Target="/ppt/notesMasters/notesMaster1.xml" Id="R701ccd90c79f4bf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endParaRPr/>
          </a:p>
          <a:p xmlns:a="http://schemas.openxmlformats.org/drawingml/2006/main">
            <a:r>
              <a:t>- https://www.mentalhealth.va.gov/suicide_prevention/data.asp</a:t>
            </a:r>
            <a:endParaRPr/>
          </a:p>
          <a:p xmlns:a="http://schemas.openxmlformats.org/drawingml/2006/main">
            <a:r>
              <a:t>[/Sources]</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endParaRPr/>
          </a:p>
          <a:p xmlns:a="http://schemas.openxmlformats.org/drawingml/2006/main">
            <a:r>
              <a:t>- https://www.va.gov/health-care/health-needs-conditions/mental-health/suicide-prevention/</a:t>
            </a:r>
            <a:endParaRPr/>
          </a:p>
          <a:p xmlns:a="http://schemas.openxmlformats.org/drawingml/2006/main">
            <a:r>
              <a:t>[/Sources]</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2f21de6058944db" /></Relationships>
</file>

<file path=ppt/slideLayouts/slideLayout1.xml><?xml version="1.0" encoding="utf-8"?>
<p:sldLayout xmlns:p="http://schemas.openxmlformats.org/presentationml/2006/main" preserve="1">
  <p:cSld name="DEFAULT">
    <p:bg>
      <p:bgRef idx="1001">
        <a:schemeClr xmlns:a="http://schemas.openxmlformats.org/drawingml/2006/main" val="bg1"/>
      </p:bgRef>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a2c76bf752c4341" /><Relationship Type="http://schemas.openxmlformats.org/officeDocument/2006/relationships/slideLayout" Target="/ppt/slideLayouts/slideLayout1.xml" Id="R9f2ff1a217c4441a"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f2ff1a217c4441a"/>
  </p:sldLayoutIdLst>
  <p:hf sldNum="0" hdr="0" ftr="0" dt="0"/>
  <p:txStyles>
    <p:titleStyle>
      <a:lvl1pPr xmlns:a="http://schemas.openxmlformats.org/drawingml/2006/main" algn="ctr" defTabSz="914400">
        <a:spcBef>
          <a:spcPct val="0"/>
        </a:spcBef>
        <a:buNone/>
        <a:defRPr sz="4400" kern="1200">
          <a:solidFill>
            <a:schemeClr val="tx1"/>
          </a:solidFill>
          <a:latin typeface="+mj-lt"/>
          <a:ea typeface="+mj-lt"/>
          <a:cs typeface="+mj-lt"/>
        </a:defRPr>
      </a:lvl1pPr>
    </p:titleStyle>
    <p:bodyStyle>
      <a:lvl1pPr xmlns:a="http://schemas.openxmlformats.org/drawingml/2006/main" marL="342900" indent="-342900" algn="l" defTabSz="914400">
        <a:spcBef>
          <a:spcPct val="20000"/>
        </a:spcBef>
        <a:buFont typeface="Arial"/>
        <a:buChar char="•"/>
        <a:defRPr sz="3200" kern="1200">
          <a:solidFill>
            <a:schemeClr val="tx1"/>
          </a:solidFill>
          <a:latin typeface="+mn-lt"/>
          <a:ea typeface="+mn-lt"/>
          <a:cs typeface="+mn-lt"/>
        </a:defRPr>
      </a:lvl1pPr>
      <a:lvl2pPr xmlns:a="http://schemas.openxmlformats.org/drawingml/2006/main" marL="742950" indent="-285750" algn="l" defTabSz="914400">
        <a:spcBef>
          <a:spcPct val="20000"/>
        </a:spcBef>
        <a:buFont typeface="Arial"/>
        <a:buChar char="–"/>
        <a:defRPr sz="2800" kern="1200">
          <a:solidFill>
            <a:schemeClr val="tx1"/>
          </a:solidFill>
          <a:latin typeface="+mn-lt"/>
          <a:ea typeface="+mn-lt"/>
          <a:cs typeface="+mn-lt"/>
        </a:defRPr>
      </a:lvl2pPr>
      <a:lvl3pPr xmlns:a="http://schemas.openxmlformats.org/drawingml/2006/main" marL="1143000" indent="-228600" algn="l" defTabSz="914400">
        <a:spcBef>
          <a:spcPct val="20000"/>
        </a:spcBef>
        <a:buFont typeface="Arial"/>
        <a:buChar char="•"/>
        <a:defRPr sz="2400" kern="1200">
          <a:solidFill>
            <a:schemeClr val="tx1"/>
          </a:solidFill>
          <a:latin typeface="+mn-lt"/>
          <a:ea typeface="+mn-lt"/>
          <a:cs typeface="+mn-lt"/>
        </a:defRPr>
      </a:lvl3pPr>
      <a:lvl4pPr xmlns:a="http://schemas.openxmlformats.org/drawingml/2006/main" marL="1600200" indent="-228600" algn="l" defTabSz="914400">
        <a:spcBef>
          <a:spcPct val="20000"/>
        </a:spcBef>
        <a:buFont typeface="Arial"/>
        <a:buChar char="–"/>
        <a:defRPr sz="2000" kern="1200">
          <a:solidFill>
            <a:schemeClr val="tx1"/>
          </a:solidFill>
          <a:latin typeface="+mn-lt"/>
          <a:ea typeface="+mn-lt"/>
          <a:cs typeface="+mn-lt"/>
        </a:defRPr>
      </a:lvl4pPr>
      <a:lvl5pPr xmlns:a="http://schemas.openxmlformats.org/drawingml/2006/main" marL="2057400" indent="-228600" algn="l" defTabSz="914400">
        <a:spcBef>
          <a:spcPct val="20000"/>
        </a:spcBef>
        <a:buFont typeface="Arial"/>
        <a:buChar char="»"/>
        <a:defRPr sz="2000" kern="1200">
          <a:solidFill>
            <a:schemeClr val="tx1"/>
          </a:solidFill>
          <a:latin typeface="+mn-lt"/>
          <a:ea typeface="+mn-lt"/>
          <a:cs typeface="+mn-lt"/>
        </a:defRPr>
      </a:lvl5pPr>
      <a:lvl6pPr xmlns:a="http://schemas.openxmlformats.org/drawingml/2006/main" marL="2514600" indent="-228600" algn="l" defTabSz="914400">
        <a:spcBef>
          <a:spcPct val="20000"/>
        </a:spcBef>
        <a:buFont typeface="Arial"/>
        <a:buChar char="•"/>
        <a:defRPr sz="2000" kern="1200">
          <a:solidFill>
            <a:schemeClr val="tx1"/>
          </a:solidFill>
          <a:latin typeface="+mn-lt"/>
          <a:ea typeface="+mn-lt"/>
          <a:cs typeface="+mn-lt"/>
        </a:defRPr>
      </a:lvl6pPr>
      <a:lvl7pPr xmlns:a="http://schemas.openxmlformats.org/drawingml/2006/main" marL="2971800" indent="-228600" algn="l" defTabSz="914400">
        <a:spcBef>
          <a:spcPct val="20000"/>
        </a:spcBef>
        <a:buFont typeface="Arial"/>
        <a:buChar char="•"/>
        <a:defRPr sz="2000" kern="1200">
          <a:solidFill>
            <a:schemeClr val="tx1"/>
          </a:solidFill>
          <a:latin typeface="+mn-lt"/>
          <a:ea typeface="+mn-lt"/>
          <a:cs typeface="+mn-lt"/>
        </a:defRPr>
      </a:lvl7pPr>
      <a:lvl8pPr xmlns:a="http://schemas.openxmlformats.org/drawingml/2006/main" marL="3429000" indent="-228600" algn="l" defTabSz="914400">
        <a:spcBef>
          <a:spcPct val="20000"/>
        </a:spcBef>
        <a:buFont typeface="Arial"/>
        <a:buChar char="•"/>
        <a:defRPr sz="2000" kern="1200">
          <a:solidFill>
            <a:schemeClr val="tx1"/>
          </a:solidFill>
          <a:latin typeface="+mn-lt"/>
          <a:ea typeface="+mn-lt"/>
          <a:cs typeface="+mn-lt"/>
        </a:defRPr>
      </a:lvl8pPr>
      <a:lvl9pPr xmlns:a="http://schemas.openxmlformats.org/drawingml/2006/main" marL="3886200" indent="-228600" algn="l" defTabSz="914400">
        <a:spcBef>
          <a:spcPct val="20000"/>
        </a:spcBef>
        <a:buFont typeface="Arial"/>
        <a:buChar char="•"/>
        <a:defRPr sz="2000" kern="1200">
          <a:solidFill>
            <a:schemeClr val="tx1"/>
          </a:solidFill>
          <a:latin typeface="+mn-lt"/>
          <a:ea typeface="+mn-lt"/>
          <a:cs typeface="+mn-lt"/>
        </a:defRPr>
      </a:lvl9pPr>
    </p:bodyStyle>
    <p:otherStyle>
      <a:lvl1pPr xmlns:a="http://schemas.openxmlformats.org/drawingml/2006/main" marL="0" algn="l" defTabSz="914400">
        <a:buNone/>
        <a:defRPr sz="1800" kern="1200">
          <a:solidFill>
            <a:schemeClr val="tx1"/>
          </a:solidFill>
          <a:latin typeface="+mn-lt"/>
          <a:ea typeface="+mn-lt"/>
          <a:cs typeface="+mn-lt"/>
        </a:defRPr>
      </a:lvl1pPr>
      <a:lvl2pPr xmlns:a="http://schemas.openxmlformats.org/drawingml/2006/main" marL="457200" algn="l" defTabSz="914400">
        <a:buNone/>
        <a:defRPr sz="1800" kern="1200">
          <a:solidFill>
            <a:schemeClr val="tx1"/>
          </a:solidFill>
          <a:latin typeface="+mn-lt"/>
          <a:ea typeface="+mn-lt"/>
          <a:cs typeface="+mn-lt"/>
        </a:defRPr>
      </a:lvl2pPr>
      <a:lvl3pPr xmlns:a="http://schemas.openxmlformats.org/drawingml/2006/main" marL="914400" algn="l" defTabSz="914400">
        <a:buNone/>
        <a:defRPr sz="1800" kern="1200">
          <a:solidFill>
            <a:schemeClr val="tx1"/>
          </a:solidFill>
          <a:latin typeface="+mn-lt"/>
          <a:ea typeface="+mn-lt"/>
          <a:cs typeface="+mn-lt"/>
        </a:defRPr>
      </a:lvl3pPr>
      <a:lvl4pPr xmlns:a="http://schemas.openxmlformats.org/drawingml/2006/main" marL="1371600" algn="l" defTabSz="914400">
        <a:buNone/>
        <a:defRPr sz="1800" kern="1200">
          <a:solidFill>
            <a:schemeClr val="tx1"/>
          </a:solidFill>
          <a:latin typeface="+mn-lt"/>
          <a:ea typeface="+mn-lt"/>
          <a:cs typeface="+mn-lt"/>
        </a:defRPr>
      </a:lvl4pPr>
      <a:lvl5pPr xmlns:a="http://schemas.openxmlformats.org/drawingml/2006/main" marL="1828800" algn="l" defTabSz="914400">
        <a:buNone/>
        <a:defRPr sz="1800" kern="1200">
          <a:solidFill>
            <a:schemeClr val="tx1"/>
          </a:solidFill>
          <a:latin typeface="+mn-lt"/>
          <a:ea typeface="+mn-lt"/>
          <a:cs typeface="+mn-lt"/>
        </a:defRPr>
      </a:lvl5pPr>
      <a:lvl6pPr xmlns:a="http://schemas.openxmlformats.org/drawingml/2006/main" marL="2286000" algn="l" defTabSz="914400">
        <a:buNone/>
        <a:defRPr sz="1800" kern="1200">
          <a:solidFill>
            <a:schemeClr val="tx1"/>
          </a:solidFill>
          <a:latin typeface="+mn-lt"/>
          <a:ea typeface="+mn-lt"/>
          <a:cs typeface="+mn-lt"/>
        </a:defRPr>
      </a:lvl6pPr>
      <a:lvl7pPr xmlns:a="http://schemas.openxmlformats.org/drawingml/2006/main" marL="2743200" algn="l" defTabSz="914400">
        <a:buNone/>
        <a:defRPr sz="1800" kern="1200">
          <a:solidFill>
            <a:schemeClr val="tx1"/>
          </a:solidFill>
          <a:latin typeface="+mn-lt"/>
          <a:ea typeface="+mn-lt"/>
          <a:cs typeface="+mn-lt"/>
        </a:defRPr>
      </a:lvl7pPr>
      <a:lvl8pPr xmlns:a="http://schemas.openxmlformats.org/drawingml/2006/main" marL="3200400" algn="l" defTabSz="914400">
        <a:buNone/>
        <a:defRPr sz="1800" kern="1200">
          <a:solidFill>
            <a:schemeClr val="tx1"/>
          </a:solidFill>
          <a:latin typeface="+mn-lt"/>
          <a:ea typeface="+mn-lt"/>
          <a:cs typeface="+mn-lt"/>
        </a:defRPr>
      </a:lvl8pPr>
      <a:lvl9pPr xmlns:a="http://schemas.openxmlformats.org/drawingml/2006/main" marL="3657600" algn="l" defTabSz="914400">
        <a:buNone/>
        <a:defRPr sz="1800" kern="12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c4fc9bcb460448ba" /><Relationship Type="http://schemas.openxmlformats.org/officeDocument/2006/relationships/image" Target="/ppt/media/image.png" Id="R01c908710a0c4094" /><Relationship Type="http://schemas.openxmlformats.org/officeDocument/2006/relationships/image" Target="/ppt/media/image2.png" Id="Rbd85247134d6415e" /><Relationship Type="http://schemas.openxmlformats.org/officeDocument/2006/relationships/notesSlide" Target="/ppt/notesSlides/notesSlide1.xml" Id="Rac6de654a929472a"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7fcb2d419fd647df" /><Relationship Type="http://schemas.openxmlformats.org/officeDocument/2006/relationships/notesSlide" Target="/ppt/notesSlides/notesSlide2.xml" Id="R66cb59d526e9470c"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42af7ef197cd4d20" /><Relationship Type="http://schemas.openxmlformats.org/officeDocument/2006/relationships/notesSlide" Target="/ppt/notesSlides/notesSlide3.xml" Id="Rcbf70148732b48d6"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3a8bf17df0bf443d" /><Relationship Type="http://schemas.openxmlformats.org/officeDocument/2006/relationships/notesSlide" Target="/ppt/notesSlides/notesSlide4.xml" Id="R9b861d5643dd490e"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cbdac80f2f654131" /><Relationship Type="http://schemas.openxmlformats.org/officeDocument/2006/relationships/notesSlide" Target="/ppt/notesSlides/notesSlide5.xml" Id="R33119eda89814a62"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98a5137bf0fb406a" /><Relationship Type="http://schemas.openxmlformats.org/officeDocument/2006/relationships/notesSlide" Target="/ppt/notesSlides/notesSlide6.xml" Id="R6bb7c0cdbad34f6f"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5cbce7a5bcca4773" /><Relationship Type="http://schemas.openxmlformats.org/officeDocument/2006/relationships/notesSlide" Target="/ppt/notesSlides/notesSlide7.xml" Id="Rea8c194fbb214ce2"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751add804e6c4478" /><Relationship Type="http://schemas.openxmlformats.org/officeDocument/2006/relationships/notesSlide" Target="/ppt/notesSlides/notesSlide8.xml" Id="R47dca56cf95249ec"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cb0a892f0d3143af" /><Relationship Type="http://schemas.openxmlformats.org/officeDocument/2006/relationships/notesSlide" Target="/ppt/notesSlides/notesSlide9.xml" Id="R877a5ee0ad2343d0"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724bad13df9a4cb3" /><Relationship Type="http://schemas.openxmlformats.org/officeDocument/2006/relationships/notesSlide" Target="/ppt/notesSlides/notesSlide10.xml" Id="R2ce6507e7e424ffe" /></Relationships>
</file>

<file path=ppt/slides/slide1.xml><?xml version="1.0" encoding="utf-8"?>
<p:sld xmlns:p="http://schemas.openxmlformats.org/presentationml/2006/main">
  <p:cSld>
    <p:bg>
      <p:bgPr>
        <a:solidFill xmlns:a="http://schemas.openxmlformats.org/drawingml/2006/main">
          <a:srgbClr val="1B2A4A"/>
        </a:solidFill>
      </p:bgPr>
    </p:bg>
    <p:spTree>
      <p:nvGrpSpPr>
        <p:cNvPr id="1" name=""/>
        <p:cNvGrpSpPr/>
        <p:nvPr/>
      </p:nvGrpSpPr>
      <p:grpSpPr>
        <a:xfrm xmlns:a="http://schemas.openxmlformats.org/drawingml/2006/main"/>
      </p:grpSpPr>
      <p:pic>
        <p:nvPicPr>
          <p:cNvPr id="13" name="Image 0"/>
          <p:cNvPicPr>
            <a:picLocks xmlns:a="http://schemas.openxmlformats.org/drawingml/2006/main" noChangeAspect="1"/>
          </p:cNvPicPr>
          <p:nvPr/>
        </p:nvPicPr>
        <p:blipFill>
          <a:blip xmlns:r="http://schemas.openxmlformats.org/officeDocument/2006/relationships" xmlns:a="http://schemas.openxmlformats.org/drawingml/2006/main" r:embed="R01c908710a0c4094"/>
          <a:stretch xmlns:a="http://schemas.openxmlformats.org/drawingml/2006/main">
            <a:fillRect l="0" t="0" r="0" b="0"/>
          </a:stretch>
        </p:blipFill>
        <p:spPr>
          <a:xfrm xmlns:a="http://schemas.openxmlformats.org/drawingml/2006/main">
            <a:off x="9418320" y="502920"/>
            <a:ext cx="1051560" cy="1005840"/>
          </a:xfrm>
          <a:prstGeom xmlns:a="http://schemas.openxmlformats.org/drawingml/2006/main" prst="rect">
            <a:avLst/>
          </a:prstGeom>
        </p:spPr>
      </p:pic>
      <p:pic>
        <p:nvPicPr>
          <p:cNvPr id="14" name="Image 1"/>
          <p:cNvPicPr>
            <a:picLocks xmlns:a="http://schemas.openxmlformats.org/drawingml/2006/main" noChangeAspect="1"/>
          </p:cNvPicPr>
          <p:nvPr/>
        </p:nvPicPr>
        <p:blipFill>
          <a:blip xmlns:r="http://schemas.openxmlformats.org/officeDocument/2006/relationships" xmlns:a="http://schemas.openxmlformats.org/drawingml/2006/main" r:embed="Rbd85247134d6415e"/>
          <a:srcRect xmlns:a="http://schemas.openxmlformats.org/drawingml/2006/main" l="0" t="0" r="0" b="0"/>
          <a:stretch xmlns:a="http://schemas.openxmlformats.org/drawingml/2006/main">
            <a:fillRect l="0" t="0" r="0" b="0"/>
          </a:stretch>
        </p:blipFill>
        <p:spPr>
          <a:xfrm xmlns:a="http://schemas.openxmlformats.org/drawingml/2006/main">
            <a:off x="10561320" y="502920"/>
            <a:ext cx="1005840" cy="1005840"/>
          </a:xfrm>
          <a:prstGeom xmlns:a="http://schemas.openxmlformats.org/drawingml/2006/main" prst="rect">
            <a:avLst/>
          </a:prstGeom>
        </p:spPr>
      </p:pic>
      <p:sp>
        <p:nvSpPr>
          <p:cNvPr id="4" name="Text 0">
            <a:extLst xmlns:a="http://schemas.openxmlformats.org/drawingml/2006/main">
              <a:ext uri="{FF2B5EF4-FFF2-40B4-BE49-F238E27FC236}">
                <a16:creationId xmlns:a16="http://schemas.microsoft.com/office/drawing/2014/main" id="{9A8BB61A-7918-44FE-9D0B-BCDE0208016A}"/>
              </a:ext>
            </a:extLst>
          </p:cNvPr>
          <p:cNvSpPr>
            <a:spLocks xmlns:a="http://schemas.openxmlformats.org/drawingml/2006/main" noGrp="1"/>
          </p:cNvSpPr>
          <p:nvPr/>
        </p:nvSpPr>
        <p:spPr>
          <a:xfrm xmlns:a="http://schemas.openxmlformats.org/drawingml/2006/main">
            <a:off x="731520" y="1371600"/>
            <a:ext cx="10698480" cy="457200"/>
          </a:xfrm>
          <a:prstGeom xmlns:a="http://schemas.openxmlformats.org/drawingml/2006/main" prst="rect">
            <a:avLst/>
          </a:prstGeom>
          <a:noFill xmlns:a="http://schemas.openxmlformats.org/drawingml/2006/main"/>
        </p:spPr>
        <p:txBody>
          <a:bodyPr xmlns:a="http://schemas.openxmlformats.org/drawingml/2006/main" wrap="square" anchor="ctr"/>
          <a:lstStyle xmlns:a="http://schemas.openxmlformats.org/drawingml/2006/main"/>
          <a:p xmlns:a="http://schemas.openxmlformats.org/drawingml/2006/main">
            <a:pPr marL="0" indent="0">
              <a:buNone/>
            </a:pPr>
            <a:r>
              <a:rPr sz="2000" b="1" spc="400">
                <a:solidFill>
                  <a:srgbClr val="B08D2B"/>
                </a:solidFill>
                <a:latin typeface="Cambria"/>
                <a:ea typeface="Cambria"/>
                <a:cs typeface="Cambria"/>
              </a:rPr>
              <a:t>AMVETS RIDERS</a:t>
            </a:r>
            <a:endParaRPr sz="2000"/>
          </a:p>
        </p:txBody>
      </p:sp>
      <p:sp>
        <p:nvSpPr>
          <p:cNvPr id="5" name="Text 1">
            <a:extLst xmlns:a="http://schemas.openxmlformats.org/drawingml/2006/main">
              <a:ext uri="{FF2B5EF4-FFF2-40B4-BE49-F238E27FC236}">
                <a16:creationId xmlns:a16="http://schemas.microsoft.com/office/drawing/2014/main" id="{461C5127-7488-41E6-8EA2-2AC5498B642E}"/>
              </a:ext>
            </a:extLst>
          </p:cNvPr>
          <p:cNvSpPr>
            <a:spLocks xmlns:a="http://schemas.openxmlformats.org/drawingml/2006/main" noGrp="1"/>
          </p:cNvSpPr>
          <p:nvPr/>
        </p:nvSpPr>
        <p:spPr>
          <a:xfrm xmlns:a="http://schemas.openxmlformats.org/drawingml/2006/main">
            <a:off x="731520" y="1828800"/>
            <a:ext cx="10698480" cy="1463040"/>
          </a:xfrm>
          <a:prstGeom xmlns:a="http://schemas.openxmlformats.org/drawingml/2006/main" prst="rect">
            <a:avLst/>
          </a:prstGeom>
          <a:noFill xmlns:a="http://schemas.openxmlformats.org/drawingml/2006/main"/>
        </p:spPr>
        <p:txBody>
          <a:bodyPr xmlns:a="http://schemas.openxmlformats.org/drawingml/2006/main" wrap="square" anchor="ctr"/>
          <a:lstStyle xmlns:a="http://schemas.openxmlformats.org/drawingml/2006/main"/>
          <a:p xmlns:a="http://schemas.openxmlformats.org/drawingml/2006/main">
            <a:pPr marL="0" indent="0">
              <a:buNone/>
            </a:pPr>
            <a:r>
              <a:rPr sz="7200" b="1">
                <a:solidFill>
                  <a:srgbClr val="FFFFFF"/>
                </a:solidFill>
                <a:latin typeface="Cambria"/>
                <a:ea typeface="Cambria"/>
                <a:cs typeface="Cambria"/>
              </a:rPr>
              <a:t>WE GOT YOU</a:t>
            </a:r>
            <a:endParaRPr sz="7200"/>
          </a:p>
        </p:txBody>
      </p:sp>
      <p:sp>
        <p:nvSpPr>
          <p:cNvPr id="6" name="Shape 2">
            <a:extLst xmlns:a="http://schemas.openxmlformats.org/drawingml/2006/main">
              <a:ext uri="{FF2B5EF4-FFF2-40B4-BE49-F238E27FC236}">
                <a16:creationId xmlns:a16="http://schemas.microsoft.com/office/drawing/2014/main" id="{E5E92A8A-0C61-47F6-B34D-4454028114D4}"/>
              </a:ext>
            </a:extLst>
          </p:cNvPr>
          <p:cNvSpPr>
            <a:spLocks xmlns:a="http://schemas.openxmlformats.org/drawingml/2006/main" noGrp="1"/>
          </p:cNvSpPr>
          <p:nvPr/>
        </p:nvSpPr>
        <p:spPr>
          <a:xfrm xmlns:a="http://schemas.openxmlformats.org/drawingml/2006/main">
            <a:off x="777240" y="3429000"/>
            <a:ext cx="4114800" cy="0"/>
          </a:xfrm>
          <a:prstGeom xmlns:a="http://schemas.openxmlformats.org/drawingml/2006/main" prst="line">
            <a:avLst/>
          </a:prstGeom>
          <a:noFill xmlns:a="http://schemas.openxmlformats.org/drawingml/2006/main"/>
          <a:ln xmlns:a="http://schemas.openxmlformats.org/drawingml/2006/main" w="38100">
            <a:solidFill>
              <a:srgbClr val="8B1E1E"/>
            </a:solidFill>
            <a:prstDash val="solid"/>
          </a:ln>
        </p:spPr>
      </p:sp>
      <p:sp>
        <p:nvSpPr>
          <p:cNvPr id="7" name="Text 3">
            <a:extLst xmlns:a="http://schemas.openxmlformats.org/drawingml/2006/main">
              <a:ext uri="{FF2B5EF4-FFF2-40B4-BE49-F238E27FC236}">
                <a16:creationId xmlns:a16="http://schemas.microsoft.com/office/drawing/2014/main" id="{C374C543-6E01-4DEB-A580-89847072B057}"/>
              </a:ext>
            </a:extLst>
          </p:cNvPr>
          <p:cNvSpPr>
            <a:spLocks xmlns:a="http://schemas.openxmlformats.org/drawingml/2006/main" noGrp="1"/>
          </p:cNvSpPr>
          <p:nvPr/>
        </p:nvSpPr>
        <p:spPr>
          <a:xfrm xmlns:a="http://schemas.openxmlformats.org/drawingml/2006/main">
            <a:off x="731520" y="3611880"/>
            <a:ext cx="10698480" cy="548640"/>
          </a:xfrm>
          <a:prstGeom xmlns:a="http://schemas.openxmlformats.org/drawingml/2006/main" prst="rect">
            <a:avLst/>
          </a:prstGeom>
          <a:noFill xmlns:a="http://schemas.openxmlformats.org/drawingml/2006/main"/>
        </p:spPr>
        <p:txBody>
          <a:bodyPr xmlns:a="http://schemas.openxmlformats.org/drawingml/2006/main" wrap="square" anchor="ctr"/>
          <a:lstStyle xmlns:a="http://schemas.openxmlformats.org/drawingml/2006/main"/>
          <a:p xmlns:a="http://schemas.openxmlformats.org/drawingml/2006/main">
            <a:pPr marL="0" indent="0">
              <a:buNone/>
            </a:pPr>
            <a:r>
              <a:rPr sz="2400" i="1">
                <a:solidFill>
                  <a:srgbClr val="CADCFC"/>
                </a:solidFill>
                <a:latin typeface="Calibri"/>
                <a:ea typeface="Calibri"/>
                <a:cs typeface="Calibri"/>
              </a:rPr>
              <a:t>Veteran Wellness, Relief &amp; Suicide Prevention Program</a:t>
            </a:r>
            <a:endParaRPr sz="2400"/>
          </a:p>
        </p:txBody>
      </p:sp>
      <p:sp>
        <p:nvSpPr>
          <p:cNvPr id="8" name="Text 4">
            <a:extLst xmlns:a="http://schemas.openxmlformats.org/drawingml/2006/main">
              <a:ext uri="{FF2B5EF4-FFF2-40B4-BE49-F238E27FC236}">
                <a16:creationId xmlns:a16="http://schemas.microsoft.com/office/drawing/2014/main" id="{17A9ED1C-2416-47C2-A830-DB114A769FBE}"/>
              </a:ext>
            </a:extLst>
          </p:cNvPr>
          <p:cNvSpPr>
            <a:spLocks xmlns:a="http://schemas.openxmlformats.org/drawingml/2006/main" noGrp="1"/>
          </p:cNvSpPr>
          <p:nvPr/>
        </p:nvSpPr>
        <p:spPr>
          <a:xfrm xmlns:a="http://schemas.openxmlformats.org/drawingml/2006/main">
            <a:off x="731520" y="5394960"/>
            <a:ext cx="10058400" cy="822960"/>
          </a:xfrm>
          <a:prstGeom xmlns:a="http://schemas.openxmlformats.org/drawingml/2006/main" prst="rect">
            <a:avLst/>
          </a:prstGeom>
          <a:noFill xmlns:a="http://schemas.openxmlformats.org/drawingml/2006/main"/>
        </p:spPr>
        <p:txBody>
          <a:bodyPr xmlns:a="http://schemas.openxmlformats.org/drawingml/2006/main" wrap="square" anchor="ctr"/>
          <a:lstStyle xmlns:a="http://schemas.openxmlformats.org/drawingml/2006/main"/>
          <a:p xmlns:a="http://schemas.openxmlformats.org/drawingml/2006/main">
            <a:pPr marL="0" indent="0">
              <a:buNone/>
            </a:pPr>
            <a:r>
              <a:rPr sz="1500" i="1">
                <a:solidFill>
                  <a:srgbClr val="9FB3D9"/>
                </a:solidFill>
                <a:latin typeface="Calibri"/>
                <a:ea typeface="Calibri"/>
                <a:cs typeface="Calibri"/>
              </a:rPr>
              <a:t>"No Wrong Door." If a Veteran reaches out, we listen, help when we can, and connect them with a verified resource.</a:t>
            </a:r>
            <a:endParaRPr sz="1500"/>
          </a:p>
        </p:txBody>
      </p:sp>
      <p:sp>
        <p:nvSpPr>
          <p:cNvPr id="9" name="Text 5">
            <a:extLst xmlns:a="http://schemas.openxmlformats.org/drawingml/2006/main">
              <a:ext uri="{FF2B5EF4-FFF2-40B4-BE49-F238E27FC236}">
                <a16:creationId xmlns:a16="http://schemas.microsoft.com/office/drawing/2014/main" id="{D1A234AA-300A-4CEF-A889-B6E848513F8E}"/>
              </a:ext>
            </a:extLst>
          </p:cNvPr>
          <p:cNvSpPr>
            <a:spLocks xmlns:a="http://schemas.openxmlformats.org/drawingml/2006/main" noGrp="1"/>
          </p:cNvSpPr>
          <p:nvPr/>
        </p:nvSpPr>
        <p:spPr>
          <a:xfrm xmlns:a="http://schemas.openxmlformats.org/drawingml/2006/main">
            <a:off x="457200" y="6510528"/>
            <a:ext cx="7315200" cy="274320"/>
          </a:xfrm>
          <a:prstGeom xmlns:a="http://schemas.openxmlformats.org/drawingml/2006/main" prst="rect">
            <a:avLst/>
          </a:prstGeom>
          <a:noFill xmlns:a="http://schemas.openxmlformats.org/drawingml/2006/main"/>
        </p:spPr>
        <p:txBody>
          <a:bodyPr xmlns:a="http://schemas.openxmlformats.org/drawingml/2006/main" wrap="square" anchor="ctr"/>
          <a:lstStyle xmlns:a="http://schemas.openxmlformats.org/drawingml/2006/main"/>
          <a:p xmlns:a="http://schemas.openxmlformats.org/drawingml/2006/main">
            <a:pPr marL="0" indent="0">
              <a:buNone/>
            </a:pPr>
            <a:r>
              <a:rPr sz="900">
                <a:solidFill>
                  <a:srgbClr val="999999"/>
                </a:solidFill>
                <a:latin typeface="Calibri"/>
                <a:ea typeface="Calibri"/>
                <a:cs typeface="Calibri"/>
              </a:rPr>
              <a:t>WE GOT YOU | Community Overview</a:t>
            </a:r>
            <a:endParaRPr sz="900"/>
          </a:p>
        </p:txBody>
      </p:sp>
      <p:sp>
        <p:nvSpPr>
          <p:cNvPr id="10" name="Text 6">
            <a:extLst xmlns:a="http://schemas.openxmlformats.org/drawingml/2006/main">
              <a:ext uri="{FF2B5EF4-FFF2-40B4-BE49-F238E27FC236}">
                <a16:creationId xmlns:a16="http://schemas.microsoft.com/office/drawing/2014/main" id="{0A2CC17D-67F3-4654-8F33-40B8A92AAD5D}"/>
              </a:ext>
            </a:extLst>
          </p:cNvPr>
          <p:cNvSpPr>
            <a:spLocks xmlns:a="http://schemas.openxmlformats.org/drawingml/2006/main" noGrp="1"/>
          </p:cNvSpPr>
          <p:nvPr/>
        </p:nvSpPr>
        <p:spPr>
          <a:xfrm xmlns:a="http://schemas.openxmlformats.org/drawingml/2006/main">
            <a:off x="10332720" y="6510528"/>
            <a:ext cx="1828800" cy="274320"/>
          </a:xfrm>
          <a:prstGeom xmlns:a="http://schemas.openxmlformats.org/drawingml/2006/main" prst="rect">
            <a:avLst/>
          </a:prstGeom>
          <a:noFill xmlns:a="http://schemas.openxmlformats.org/drawingml/2006/main"/>
        </p:spPr>
        <p:txBody>
          <a:bodyPr xmlns:a="http://schemas.openxmlformats.org/drawingml/2006/main" wrap="square" anchor="ctr"/>
          <a:lstStyle xmlns:a="http://schemas.openxmlformats.org/drawingml/2006/main"/>
          <a:p xmlns:a="http://schemas.openxmlformats.org/drawingml/2006/main">
            <a:pPr marL="0" indent="0" algn="r">
              <a:buNone/>
            </a:pPr>
            <a:r>
              <a:rPr sz="900">
                <a:solidFill>
                  <a:srgbClr val="999999"/>
                </a:solidFill>
                <a:latin typeface="Calibri"/>
                <a:ea typeface="Calibri"/>
                <a:cs typeface="Calibri"/>
              </a:rPr>
              <a:t>AMVETS Riders</a:t>
            </a:r>
            <a:endParaRPr sz="900"/>
          </a:p>
        </p:txBody>
      </p:sp>
    </p:spTree>
    <p:extLst>
      <p:ext uri="{BB962C8B-B14F-4D97-AF65-F5344CB8AC3E}">
        <p14:creationId xmlns:p14="http://schemas.microsoft.com/office/powerpoint/2010/main" val="1776193587"/>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5487D095-06D3-4BAC-A6DF-34BD8055BA97}"/>
              </a:ext>
            </a:extLst>
          </p:cNvPr>
          <p:cNvSpPr>
            <a:spLocks xmlns:a="http://schemas.openxmlformats.org/drawingml/2006/main" noGrp="1"/>
          </p:cNvSpPr>
          <p:nvPr/>
        </p:nvSpPr>
        <p:spPr>
          <a:xfrm xmlns:a="http://schemas.openxmlformats.org/drawingml/2006/main">
            <a:off x="640080" y="457200"/>
            <a:ext cx="10881360" cy="731520"/>
          </a:xfrm>
          <a:prstGeom xmlns:a="http://schemas.openxmlformats.org/drawingml/2006/main" prst="rect">
            <a:avLst/>
          </a:prstGeom>
          <a:noFill xmlns:a="http://schemas.openxmlformats.org/drawingml/2006/main"/>
        </p:spPr>
        <p:txBody>
          <a:bodyPr xmlns:a="http://schemas.openxmlformats.org/drawingml/2006/main" wrap="square" anchor="ctr"/>
          <a:lstStyle xmlns:a="http://schemas.openxmlformats.org/drawingml/2006/main"/>
          <a:p xmlns:a="http://schemas.openxmlformats.org/drawingml/2006/main">
            <a:pPr marL="0" indent="0">
              <a:buNone/>
            </a:pPr>
            <a:r>
              <a:rPr sz="3400" b="1">
                <a:solidFill>
                  <a:srgbClr val="1B2A4A"/>
                </a:solidFill>
                <a:latin typeface="Cambria"/>
                <a:ea typeface="Cambria"/>
                <a:cs typeface="Cambria"/>
              </a:rPr>
              <a:t>Too many veterans face this alone</a:t>
            </a:r>
            <a:endParaRPr sz="3400"/>
          </a:p>
        </p:txBody>
      </p:sp>
      <p:sp>
        <p:nvSpPr>
          <p:cNvPr id="3" name="Shape 1">
            <a:extLst xmlns:a="http://schemas.openxmlformats.org/drawingml/2006/main">
              <a:ext uri="{FF2B5EF4-FFF2-40B4-BE49-F238E27FC236}">
                <a16:creationId xmlns:a16="http://schemas.microsoft.com/office/drawing/2014/main" id="{7247F23E-BC98-4617-B9EF-346919DB874C}"/>
              </a:ext>
            </a:extLst>
          </p:cNvPr>
          <p:cNvSpPr>
            <a:spLocks xmlns:a="http://schemas.openxmlformats.org/drawingml/2006/main" noGrp="1"/>
          </p:cNvSpPr>
          <p:nvPr/>
        </p:nvSpPr>
        <p:spPr>
          <a:xfrm xmlns:a="http://schemas.openxmlformats.org/drawingml/2006/main">
            <a:off x="640080" y="1417320"/>
            <a:ext cx="5212080" cy="4480560"/>
          </a:xfrm>
          <a:prstGeom xmlns:a="http://schemas.openxmlformats.org/drawingml/2006/main" prst="rect">
            <a:avLst/>
          </a:prstGeom>
          <a:solidFill xmlns:a="http://schemas.openxmlformats.org/drawingml/2006/main">
            <a:srgbClr val="F4F1EA"/>
          </a:solidFill>
        </p:spPr>
      </p:sp>
      <p:sp>
        <p:nvSpPr>
          <p:cNvPr id="4" name="Text 2">
            <a:extLst xmlns:a="http://schemas.openxmlformats.org/drawingml/2006/main">
              <a:ext uri="{FF2B5EF4-FFF2-40B4-BE49-F238E27FC236}">
                <a16:creationId xmlns:a16="http://schemas.microsoft.com/office/drawing/2014/main" id="{3FF77913-D911-4221-A567-D1EBDB272E39}"/>
              </a:ext>
            </a:extLst>
          </p:cNvPr>
          <p:cNvSpPr>
            <a:spLocks xmlns:a="http://schemas.openxmlformats.org/drawingml/2006/main" noGrp="1"/>
          </p:cNvSpPr>
          <p:nvPr/>
        </p:nvSpPr>
        <p:spPr>
          <a:xfrm xmlns:a="http://schemas.openxmlformats.org/drawingml/2006/main">
            <a:off x="914400" y="1737360"/>
            <a:ext cx="4663440" cy="1828800"/>
          </a:xfrm>
          <a:prstGeom xmlns:a="http://schemas.openxmlformats.org/drawingml/2006/main" prst="rect">
            <a:avLst/>
          </a:prstGeom>
          <a:noFill xmlns:a="http://schemas.openxmlformats.org/drawingml/2006/main"/>
        </p:spPr>
        <p:txBody>
          <a:bodyPr xmlns:a="http://schemas.openxmlformats.org/drawingml/2006/main" wrap="square" anchor="t"/>
          <a:lstStyle xmlns:a="http://schemas.openxmlformats.org/drawingml/2006/main"/>
          <a:p xmlns:a="http://schemas.openxmlformats.org/drawingml/2006/main">
            <a:pPr marL="0" indent="0">
              <a:lnSpc>
                <a:spcPct val="125000"/>
              </a:lnSpc>
              <a:buNone/>
            </a:pPr>
            <a:r>
              <a:rPr sz="1500" b="1">
                <a:solidFill>
                  <a:srgbClr val="1A1A1A"/>
                </a:solidFill>
                <a:latin typeface="Calibri"/>
                <a:ea typeface="Calibri"/>
                <a:cs typeface="Calibri"/>
              </a:rPr>
              <a:t>Veteran suicide remains a national public health priority. </a:t>
            </a:r>
            <a:r>
              <a:rPr sz="1500">
                <a:solidFill>
                  <a:srgbClr val="5A5A5A"/>
                </a:solidFill>
                <a:latin typeface="Calibri"/>
                <a:ea typeface="Calibri"/>
                <a:cs typeface="Calibri"/>
              </a:rPr>
              <a:t>The VA's National Veteran Suicide Prevention Annual Report is the authoritative source, and Chapters should always cite the current year's figures.</a:t>
            </a:r>
            <a:endParaRPr sz="1500"/>
          </a:p>
        </p:txBody>
      </p:sp>
      <p:sp>
        <p:nvSpPr>
          <p:cNvPr id="5" name="Text 3">
            <a:extLst xmlns:a="http://schemas.openxmlformats.org/drawingml/2006/main">
              <a:ext uri="{FF2B5EF4-FFF2-40B4-BE49-F238E27FC236}">
                <a16:creationId xmlns:a16="http://schemas.microsoft.com/office/drawing/2014/main" id="{A8C605C1-7321-480A-9FBD-A6946EE8B635}"/>
              </a:ext>
            </a:extLst>
          </p:cNvPr>
          <p:cNvSpPr>
            <a:spLocks xmlns:a="http://schemas.openxmlformats.org/drawingml/2006/main" noGrp="1"/>
          </p:cNvSpPr>
          <p:nvPr/>
        </p:nvSpPr>
        <p:spPr>
          <a:xfrm xmlns:a="http://schemas.openxmlformats.org/drawingml/2006/main">
            <a:off x="914400" y="3657600"/>
            <a:ext cx="4663440" cy="1828800"/>
          </a:xfrm>
          <a:prstGeom xmlns:a="http://schemas.openxmlformats.org/drawingml/2006/main" prst="rect">
            <a:avLst/>
          </a:prstGeom>
          <a:noFill xmlns:a="http://schemas.openxmlformats.org/drawingml/2006/main"/>
        </p:spPr>
        <p:txBody>
          <a:bodyPr xmlns:a="http://schemas.openxmlformats.org/drawingml/2006/main" wrap="square" anchor="t"/>
          <a:lstStyle xmlns:a="http://schemas.openxmlformats.org/drawingml/2006/main"/>
          <a:p xmlns:a="http://schemas.openxmlformats.org/drawingml/2006/main">
            <a:pPr marL="0" indent="0">
              <a:lnSpc>
                <a:spcPct val="125000"/>
              </a:lnSpc>
              <a:buNone/>
            </a:pPr>
            <a:r>
              <a:rPr sz="1500" b="1">
                <a:solidFill>
                  <a:srgbClr val="1A1A1A"/>
                </a:solidFill>
                <a:latin typeface="Calibri"/>
                <a:ea typeface="Calibri"/>
                <a:cs typeface="Calibri"/>
              </a:rPr>
              <a:t>What the data shows, year after year: </a:t>
            </a:r>
            <a:r>
              <a:rPr sz="1500">
                <a:solidFill>
                  <a:srgbClr val="5A5A5A"/>
                </a:solidFill>
                <a:latin typeface="Calibri"/>
                <a:ea typeface="Calibri"/>
                <a:cs typeface="Calibri"/>
              </a:rPr>
              <a:t>connection is protective. Veterans who stay connected to family, community, and each other fare better than veterans who become isolated.</a:t>
            </a:r>
            <a:endParaRPr sz="1500"/>
          </a:p>
        </p:txBody>
      </p:sp>
      <p:sp>
        <p:nvSpPr>
          <p:cNvPr id="6" name="Shape 4">
            <a:extLst xmlns:a="http://schemas.openxmlformats.org/drawingml/2006/main">
              <a:ext uri="{FF2B5EF4-FFF2-40B4-BE49-F238E27FC236}">
                <a16:creationId xmlns:a16="http://schemas.microsoft.com/office/drawing/2014/main" id="{6EE06D18-8113-48BD-848F-9F888DF1F503}"/>
              </a:ext>
            </a:extLst>
          </p:cNvPr>
          <p:cNvSpPr>
            <a:spLocks xmlns:a="http://schemas.openxmlformats.org/drawingml/2006/main" noGrp="1"/>
          </p:cNvSpPr>
          <p:nvPr/>
        </p:nvSpPr>
        <p:spPr>
          <a:xfrm xmlns:a="http://schemas.openxmlformats.org/drawingml/2006/main">
            <a:off x="6126480" y="1417320"/>
            <a:ext cx="5394960" cy="4480560"/>
          </a:xfrm>
          <a:prstGeom xmlns:a="http://schemas.openxmlformats.org/drawingml/2006/main" prst="rect">
            <a:avLst/>
          </a:prstGeom>
          <a:solidFill xmlns:a="http://schemas.openxmlformats.org/drawingml/2006/main">
            <a:srgbClr val="1B2A4A"/>
          </a:solidFill>
        </p:spPr>
      </p:sp>
      <p:sp>
        <p:nvSpPr>
          <p:cNvPr id="7" name="Text 5">
            <a:extLst xmlns:a="http://schemas.openxmlformats.org/drawingml/2006/main">
              <a:ext uri="{FF2B5EF4-FFF2-40B4-BE49-F238E27FC236}">
                <a16:creationId xmlns:a16="http://schemas.microsoft.com/office/drawing/2014/main" id="{12A4B803-BF9C-4C72-B536-1F1285562611}"/>
              </a:ext>
            </a:extLst>
          </p:cNvPr>
          <p:cNvSpPr>
            <a:spLocks xmlns:a="http://schemas.openxmlformats.org/drawingml/2006/main" noGrp="1"/>
          </p:cNvSpPr>
          <p:nvPr/>
        </p:nvSpPr>
        <p:spPr>
          <a:xfrm xmlns:a="http://schemas.openxmlformats.org/drawingml/2006/main">
            <a:off x="6400800" y="1691640"/>
            <a:ext cx="4846320" cy="457200"/>
          </a:xfrm>
          <a:prstGeom xmlns:a="http://schemas.openxmlformats.org/drawingml/2006/main" prst="rect">
            <a:avLst/>
          </a:prstGeom>
          <a:noFill xmlns:a="http://schemas.openxmlformats.org/drawingml/2006/main"/>
        </p:spPr>
        <p:txBody>
          <a:bodyPr xmlns:a="http://schemas.openxmlformats.org/drawingml/2006/main" wrap="square" anchor="ctr"/>
          <a:lstStyle xmlns:a="http://schemas.openxmlformats.org/drawingml/2006/main"/>
          <a:p xmlns:a="http://schemas.openxmlformats.org/drawingml/2006/main">
            <a:pPr marL="0" indent="0">
              <a:buNone/>
            </a:pPr>
            <a:r>
              <a:rPr sz="1800" b="1">
                <a:solidFill>
                  <a:srgbClr val="B08D2B"/>
                </a:solidFill>
                <a:latin typeface="Calibri"/>
                <a:ea typeface="Calibri"/>
                <a:cs typeface="Calibri"/>
              </a:rPr>
              <a:t>Riders are uniquely positioned</a:t>
            </a:r>
            <a:endParaRPr sz="1800"/>
          </a:p>
        </p:txBody>
      </p:sp>
      <p:sp>
        <p:nvSpPr>
          <p:cNvPr id="8" name="Text 6">
            <a:extLst xmlns:a="http://schemas.openxmlformats.org/drawingml/2006/main">
              <a:ext uri="{FF2B5EF4-FFF2-40B4-BE49-F238E27FC236}">
                <a16:creationId xmlns:a16="http://schemas.microsoft.com/office/drawing/2014/main" id="{BB107480-5E2B-41D7-8C94-946556FB697E}"/>
              </a:ext>
            </a:extLst>
          </p:cNvPr>
          <p:cNvSpPr>
            <a:spLocks xmlns:a="http://schemas.openxmlformats.org/drawingml/2006/main" noGrp="1"/>
          </p:cNvSpPr>
          <p:nvPr/>
        </p:nvSpPr>
        <p:spPr>
          <a:xfrm xmlns:a="http://schemas.openxmlformats.org/drawingml/2006/main">
            <a:off x="6400800" y="2286000"/>
            <a:ext cx="4846320" cy="3383280"/>
          </a:xfrm>
          <a:prstGeom xmlns:a="http://schemas.openxmlformats.org/drawingml/2006/main" prst="rect">
            <a:avLst/>
          </a:prstGeom>
          <a:noFill xmlns:a="http://schemas.openxmlformats.org/drawingml/2006/main"/>
        </p:spPr>
        <p:txBody>
          <a:bodyPr xmlns:a="http://schemas.openxmlformats.org/drawingml/2006/main" wrap="square" anchor="t"/>
          <a:lstStyle xmlns:a="http://schemas.openxmlformats.org/drawingml/2006/main"/>
          <a:p xmlns:a="http://schemas.openxmlformats.org/drawingml/2006/main">
            <a:pPr marL="342900" indent="-342900">
              <a:spcAft>
                <a:spcPts val="1200"/>
              </a:spcAft>
              <a:buSzPct val="100000"/>
              <a:buChar char="▪"/>
            </a:pPr>
            <a:r>
              <a:rPr sz="1450">
                <a:solidFill>
                  <a:srgbClr val="FFFFFF"/>
                </a:solidFill>
                <a:latin typeface="Calibri"/>
                <a:ea typeface="Calibri"/>
                <a:cs typeface="Calibri"/>
              </a:rPr>
              <a:t>Trusted volunteers who lower the barrier to asking for help</a:t>
            </a:r>
            <a:endParaRPr sz="1450"/>
          </a:p>
          <a:p xmlns:a="http://schemas.openxmlformats.org/drawingml/2006/main">
            <a:pPr marL="342900" indent="-342900">
              <a:spcAft>
                <a:spcPts val="1200"/>
              </a:spcAft>
              <a:buSzPct val="100000"/>
              <a:buChar char="▪"/>
            </a:pPr>
            <a:r>
              <a:rPr sz="1450">
                <a:solidFill>
                  <a:srgbClr val="FFFFFF"/>
                </a:solidFill>
                <a:latin typeface="Calibri"/>
                <a:ea typeface="Calibri"/>
                <a:cs typeface="Calibri"/>
              </a:rPr>
              <a:t>An existing roster, meeting schedule, and calling structure</a:t>
            </a:r>
            <a:endParaRPr sz="1450"/>
          </a:p>
          <a:p xmlns:a="http://schemas.openxmlformats.org/drawingml/2006/main">
            <a:pPr marL="342900" indent="-342900">
              <a:spcAft>
                <a:spcPts val="1200"/>
              </a:spcAft>
              <a:buSzPct val="100000"/>
              <a:buChar char="▪"/>
            </a:pPr>
            <a:r>
              <a:rPr sz="1450">
                <a:solidFill>
                  <a:srgbClr val="FFFFFF"/>
                </a:solidFill>
                <a:latin typeface="Calibri"/>
                <a:ea typeface="Calibri"/>
                <a:cs typeface="Calibri"/>
              </a:rPr>
              <a:t>Local knowledge to connect Veterans with verified resources and relief</a:t>
            </a:r>
            <a:endParaRPr sz="1450"/>
          </a:p>
          <a:p xmlns:a="http://schemas.openxmlformats.org/drawingml/2006/main">
            <a:pPr marL="342900" indent="-342900">
              <a:spcAft>
                <a:spcPts val="1200"/>
              </a:spcAft>
              <a:buSzPct val="100000"/>
              <a:buChar char="▪"/>
            </a:pPr>
            <a:r>
              <a:rPr sz="1450">
                <a:solidFill>
                  <a:srgbClr val="FFFFFF"/>
                </a:solidFill>
                <a:latin typeface="Calibri"/>
                <a:ea typeface="Calibri"/>
                <a:cs typeface="Calibri"/>
              </a:rPr>
              <a:t>A visible presence that reminds isolated Veterans they have not been forgotten</a:t>
            </a:r>
            <a:endParaRPr sz="1450"/>
          </a:p>
        </p:txBody>
      </p:sp>
      <p:sp>
        <p:nvSpPr>
          <p:cNvPr id="9" name="Text 7">
            <a:extLst xmlns:a="http://schemas.openxmlformats.org/drawingml/2006/main">
              <a:ext uri="{FF2B5EF4-FFF2-40B4-BE49-F238E27FC236}">
                <a16:creationId xmlns:a16="http://schemas.microsoft.com/office/drawing/2014/main" id="{9057879A-48B3-4BC1-B692-B969AC18DA8F}"/>
              </a:ext>
            </a:extLst>
          </p:cNvPr>
          <p:cNvSpPr>
            <a:spLocks xmlns:a="http://schemas.openxmlformats.org/drawingml/2006/main" noGrp="1"/>
          </p:cNvSpPr>
          <p:nvPr/>
        </p:nvSpPr>
        <p:spPr>
          <a:xfrm xmlns:a="http://schemas.openxmlformats.org/drawingml/2006/main">
            <a:off x="457200" y="6510528"/>
            <a:ext cx="7315200" cy="274320"/>
          </a:xfrm>
          <a:prstGeom xmlns:a="http://schemas.openxmlformats.org/drawingml/2006/main" prst="rect">
            <a:avLst/>
          </a:prstGeom>
          <a:noFill xmlns:a="http://schemas.openxmlformats.org/drawingml/2006/main"/>
        </p:spPr>
        <p:txBody>
          <a:bodyPr xmlns:a="http://schemas.openxmlformats.org/drawingml/2006/main" wrap="square" anchor="ctr"/>
          <a:lstStyle xmlns:a="http://schemas.openxmlformats.org/drawingml/2006/main"/>
          <a:p xmlns:a="http://schemas.openxmlformats.org/drawingml/2006/main">
            <a:pPr marL="0" indent="0">
              <a:buNone/>
            </a:pPr>
            <a:r>
              <a:rPr sz="900">
                <a:solidFill>
                  <a:srgbClr val="999999"/>
                </a:solidFill>
                <a:latin typeface="Calibri"/>
                <a:ea typeface="Calibri"/>
                <a:cs typeface="Calibri"/>
              </a:rPr>
              <a:t>WE GOT YOU | Community Overview</a:t>
            </a:r>
            <a:endParaRPr sz="900"/>
          </a:p>
        </p:txBody>
      </p:sp>
      <p:sp>
        <p:nvSpPr>
          <p:cNvPr id="10" name="Text 8">
            <a:extLst xmlns:a="http://schemas.openxmlformats.org/drawingml/2006/main">
              <a:ext uri="{FF2B5EF4-FFF2-40B4-BE49-F238E27FC236}">
                <a16:creationId xmlns:a16="http://schemas.microsoft.com/office/drawing/2014/main" id="{F9F83DB8-699F-48AE-BF76-11E6107E6681}"/>
              </a:ext>
            </a:extLst>
          </p:cNvPr>
          <p:cNvSpPr>
            <a:spLocks xmlns:a="http://schemas.openxmlformats.org/drawingml/2006/main" noGrp="1"/>
          </p:cNvSpPr>
          <p:nvPr/>
        </p:nvSpPr>
        <p:spPr>
          <a:xfrm xmlns:a="http://schemas.openxmlformats.org/drawingml/2006/main">
            <a:off x="10332720" y="6510528"/>
            <a:ext cx="1828800" cy="274320"/>
          </a:xfrm>
          <a:prstGeom xmlns:a="http://schemas.openxmlformats.org/drawingml/2006/main" prst="rect">
            <a:avLst/>
          </a:prstGeom>
          <a:noFill xmlns:a="http://schemas.openxmlformats.org/drawingml/2006/main"/>
        </p:spPr>
        <p:txBody>
          <a:bodyPr xmlns:a="http://schemas.openxmlformats.org/drawingml/2006/main" wrap="square" anchor="ctr"/>
          <a:lstStyle xmlns:a="http://schemas.openxmlformats.org/drawingml/2006/main"/>
          <a:p xmlns:a="http://schemas.openxmlformats.org/drawingml/2006/main">
            <a:pPr marL="0" indent="0" algn="r">
              <a:buNone/>
            </a:pPr>
            <a:r>
              <a:rPr sz="900">
                <a:solidFill>
                  <a:srgbClr val="999999"/>
                </a:solidFill>
                <a:latin typeface="Calibri"/>
                <a:ea typeface="Calibri"/>
                <a:cs typeface="Calibri"/>
              </a:rPr>
              <a:t>AMVETS Riders</a:t>
            </a:r>
            <a:endParaRPr sz="900"/>
          </a:p>
        </p:txBody>
      </p:sp>
    </p:spTree>
    <p:extLst>
      <p:ext uri="{BB962C8B-B14F-4D97-AF65-F5344CB8AC3E}">
        <p14:creationId xmlns:p14="http://schemas.microsoft.com/office/powerpoint/2010/main" val="534073375"/>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53E9E324-8FD0-4036-84E1-B8F9C39089C4}"/>
              </a:ext>
            </a:extLst>
          </p:cNvPr>
          <p:cNvSpPr>
            <a:spLocks xmlns:a="http://schemas.openxmlformats.org/drawingml/2006/main" noGrp="1"/>
          </p:cNvSpPr>
          <p:nvPr/>
        </p:nvSpPr>
        <p:spPr>
          <a:xfrm xmlns:a="http://schemas.openxmlformats.org/drawingml/2006/main">
            <a:off x="640080" y="457200"/>
            <a:ext cx="10881360" cy="731520"/>
          </a:xfrm>
          <a:prstGeom xmlns:a="http://schemas.openxmlformats.org/drawingml/2006/main" prst="rect">
            <a:avLst/>
          </a:prstGeom>
          <a:noFill xmlns:a="http://schemas.openxmlformats.org/drawingml/2006/main"/>
        </p:spPr>
        <p:txBody>
          <a:bodyPr xmlns:a="http://schemas.openxmlformats.org/drawingml/2006/main" wrap="square" anchor="ctr"/>
          <a:lstStyle xmlns:a="http://schemas.openxmlformats.org/drawingml/2006/main"/>
          <a:p xmlns:a="http://schemas.openxmlformats.org/drawingml/2006/main">
            <a:pPr marL="0" indent="0">
              <a:buNone/>
            </a:pPr>
            <a:r>
              <a:rPr sz="3400" b="1">
                <a:solidFill>
                  <a:srgbClr val="1B2A4A"/>
                </a:solidFill>
                <a:latin typeface="Cambria"/>
                <a:ea typeface="Cambria"/>
                <a:cs typeface="Cambria"/>
              </a:rPr>
              <a:t>Five pillars, one program</a:t>
            </a:r>
            <a:endParaRPr sz="3400"/>
          </a:p>
        </p:txBody>
      </p:sp>
      <p:sp>
        <p:nvSpPr>
          <p:cNvPr id="3" name="Shape 1">
            <a:extLst xmlns:a="http://schemas.openxmlformats.org/drawingml/2006/main">
              <a:ext uri="{FF2B5EF4-FFF2-40B4-BE49-F238E27FC236}">
                <a16:creationId xmlns:a16="http://schemas.microsoft.com/office/drawing/2014/main" id="{1063E425-6718-45D8-ACEC-6262F2ACCA69}"/>
              </a:ext>
            </a:extLst>
          </p:cNvPr>
          <p:cNvSpPr>
            <a:spLocks xmlns:a="http://schemas.openxmlformats.org/drawingml/2006/main" noGrp="1"/>
          </p:cNvSpPr>
          <p:nvPr/>
        </p:nvSpPr>
        <p:spPr>
          <a:xfrm xmlns:a="http://schemas.openxmlformats.org/drawingml/2006/main">
            <a:off x="640080" y="1645920"/>
            <a:ext cx="2121408" cy="4206240"/>
          </a:xfrm>
          <a:prstGeom xmlns:a="http://schemas.openxmlformats.org/drawingml/2006/main" prst="roundRect">
            <a:avLst>
              <a:gd name="adj" fmla="val 3448"/>
            </a:avLst>
          </a:prstGeom>
          <a:solidFill xmlns:a="http://schemas.openxmlformats.org/drawingml/2006/main">
            <a:srgbClr val="F4F1EA"/>
          </a:solidFill>
        </p:spPr>
      </p:sp>
      <p:sp>
        <p:nvSpPr>
          <p:cNvPr id="4" name="Shape 2">
            <a:extLst xmlns:a="http://schemas.openxmlformats.org/drawingml/2006/main">
              <a:ext uri="{FF2B5EF4-FFF2-40B4-BE49-F238E27FC236}">
                <a16:creationId xmlns:a16="http://schemas.microsoft.com/office/drawing/2014/main" id="{C90C4F46-4D67-4E7A-B98B-5BA35DF09F60}"/>
              </a:ext>
            </a:extLst>
          </p:cNvPr>
          <p:cNvSpPr>
            <a:spLocks xmlns:a="http://schemas.openxmlformats.org/drawingml/2006/main" noGrp="1"/>
          </p:cNvSpPr>
          <p:nvPr/>
        </p:nvSpPr>
        <p:spPr>
          <a:xfrm xmlns:a="http://schemas.openxmlformats.org/drawingml/2006/main">
            <a:off x="1426464" y="1920240"/>
            <a:ext cx="548640" cy="548640"/>
          </a:xfrm>
          <a:prstGeom xmlns:a="http://schemas.openxmlformats.org/drawingml/2006/main" prst="ellipse">
            <a:avLst/>
          </a:prstGeom>
          <a:solidFill xmlns:a="http://schemas.openxmlformats.org/drawingml/2006/main">
            <a:srgbClr val="8B1E1E"/>
          </a:solidFill>
        </p:spPr>
      </p:sp>
      <p:sp>
        <p:nvSpPr>
          <p:cNvPr id="5" name="Text 3">
            <a:extLst xmlns:a="http://schemas.openxmlformats.org/drawingml/2006/main">
              <a:ext uri="{FF2B5EF4-FFF2-40B4-BE49-F238E27FC236}">
                <a16:creationId xmlns:a16="http://schemas.microsoft.com/office/drawing/2014/main" id="{C3A36E06-26F0-492F-88FD-3590C6A0A245}"/>
              </a:ext>
            </a:extLst>
          </p:cNvPr>
          <p:cNvSpPr>
            <a:spLocks xmlns:a="http://schemas.openxmlformats.org/drawingml/2006/main" noGrp="1"/>
          </p:cNvSpPr>
          <p:nvPr/>
        </p:nvSpPr>
        <p:spPr>
          <a:xfrm xmlns:a="http://schemas.openxmlformats.org/drawingml/2006/main">
            <a:off x="1426464" y="1920240"/>
            <a:ext cx="548640" cy="548640"/>
          </a:xfrm>
          <a:prstGeom xmlns:a="http://schemas.openxmlformats.org/drawingml/2006/main" prst="rect">
            <a:avLst/>
          </a:prstGeom>
          <a:noFill xmlns:a="http://schemas.openxmlformats.org/drawingml/2006/main"/>
        </p:spPr>
        <p:txBody>
          <a:bodyPr xmlns:a="http://schemas.openxmlformats.org/drawingml/2006/main" wrap="square" anchor="ctr"/>
          <a:lstStyle xmlns:a="http://schemas.openxmlformats.org/drawingml/2006/main"/>
          <a:p xmlns:a="http://schemas.openxmlformats.org/drawingml/2006/main">
            <a:pPr marL="0" indent="0" algn="ctr">
              <a:buNone/>
            </a:pPr>
            <a:r>
              <a:rPr sz="2000" b="1">
                <a:solidFill>
                  <a:srgbClr val="FFFFFF"/>
                </a:solidFill>
                <a:latin typeface="Calibri"/>
                <a:ea typeface="Calibri"/>
                <a:cs typeface="Calibri"/>
              </a:rPr>
              <a:t>1</a:t>
            </a:r>
            <a:endParaRPr sz="2000"/>
          </a:p>
        </p:txBody>
      </p:sp>
      <p:sp>
        <p:nvSpPr>
          <p:cNvPr id="6" name="Text 4">
            <a:extLst xmlns:a="http://schemas.openxmlformats.org/drawingml/2006/main">
              <a:ext uri="{FF2B5EF4-FFF2-40B4-BE49-F238E27FC236}">
                <a16:creationId xmlns:a16="http://schemas.microsoft.com/office/drawing/2014/main" id="{21228588-82F3-4C3D-B2F8-04E8CD1466C0}"/>
              </a:ext>
            </a:extLst>
          </p:cNvPr>
          <p:cNvSpPr>
            <a:spLocks xmlns:a="http://schemas.openxmlformats.org/drawingml/2006/main" noGrp="1"/>
          </p:cNvSpPr>
          <p:nvPr/>
        </p:nvSpPr>
        <p:spPr>
          <a:xfrm xmlns:a="http://schemas.openxmlformats.org/drawingml/2006/main">
            <a:off x="777240" y="2697480"/>
            <a:ext cx="1847088" cy="822960"/>
          </a:xfrm>
          <a:prstGeom xmlns:a="http://schemas.openxmlformats.org/drawingml/2006/main" prst="rect">
            <a:avLst/>
          </a:prstGeom>
          <a:noFill xmlns:a="http://schemas.openxmlformats.org/drawingml/2006/main"/>
        </p:spPr>
        <p:txBody>
          <a:bodyPr xmlns:a="http://schemas.openxmlformats.org/drawingml/2006/main" wrap="square" anchor="t"/>
          <a:lstStyle xmlns:a="http://schemas.openxmlformats.org/drawingml/2006/main"/>
          <a:p xmlns:a="http://schemas.openxmlformats.org/drawingml/2006/main">
            <a:pPr marL="0" indent="0" algn="ctr">
              <a:buNone/>
            </a:pPr>
            <a:r>
              <a:rPr sz="1450" b="1">
                <a:solidFill>
                  <a:srgbClr val="1B2A4A"/>
                </a:solidFill>
                <a:latin typeface="Calibri"/>
                <a:ea typeface="Calibri"/>
                <a:cs typeface="Calibri"/>
              </a:rPr>
              <a:t>Buddy Check</a:t>
            </a:r>
            <a:endParaRPr sz="1450"/>
          </a:p>
        </p:txBody>
      </p:sp>
      <p:sp>
        <p:nvSpPr>
          <p:cNvPr id="7" name="Text 5">
            <a:extLst xmlns:a="http://schemas.openxmlformats.org/drawingml/2006/main">
              <a:ext uri="{FF2B5EF4-FFF2-40B4-BE49-F238E27FC236}">
                <a16:creationId xmlns:a16="http://schemas.microsoft.com/office/drawing/2014/main" id="{F8B6527E-9464-4256-B3EB-EA8BC7909A7F}"/>
              </a:ext>
            </a:extLst>
          </p:cNvPr>
          <p:cNvSpPr>
            <a:spLocks xmlns:a="http://schemas.openxmlformats.org/drawingml/2006/main" noGrp="1"/>
          </p:cNvSpPr>
          <p:nvPr/>
        </p:nvSpPr>
        <p:spPr>
          <a:xfrm xmlns:a="http://schemas.openxmlformats.org/drawingml/2006/main">
            <a:off x="777240" y="3520440"/>
            <a:ext cx="1847088" cy="2194560"/>
          </a:xfrm>
          <a:prstGeom xmlns:a="http://schemas.openxmlformats.org/drawingml/2006/main" prst="rect">
            <a:avLst/>
          </a:prstGeom>
          <a:noFill xmlns:a="http://schemas.openxmlformats.org/drawingml/2006/main"/>
        </p:spPr>
        <p:txBody>
          <a:bodyPr xmlns:a="http://schemas.openxmlformats.org/drawingml/2006/main" wrap="square" anchor="t"/>
          <a:lstStyle xmlns:a="http://schemas.openxmlformats.org/drawingml/2006/main"/>
          <a:p xmlns:a="http://schemas.openxmlformats.org/drawingml/2006/main">
            <a:pPr marL="0" indent="0" algn="ctr">
              <a:lnSpc>
                <a:spcPct val="120000"/>
              </a:lnSpc>
              <a:buNone/>
            </a:pPr>
            <a:r>
              <a:rPr sz="1100">
                <a:solidFill>
                  <a:srgbClr val="5A5A5A"/>
                </a:solidFill>
                <a:latin typeface="Calibri"/>
                <a:ea typeface="Calibri"/>
                <a:cs typeface="Calibri"/>
              </a:rPr>
              <a:t>Recurring, predictable contact so no veteran goes quiet without someone noticing.</a:t>
            </a:r>
            <a:endParaRPr sz="1100"/>
          </a:p>
        </p:txBody>
      </p:sp>
      <p:sp>
        <p:nvSpPr>
          <p:cNvPr id="8" name="Shape 6">
            <a:extLst xmlns:a="http://schemas.openxmlformats.org/drawingml/2006/main">
              <a:ext uri="{FF2B5EF4-FFF2-40B4-BE49-F238E27FC236}">
                <a16:creationId xmlns:a16="http://schemas.microsoft.com/office/drawing/2014/main" id="{014A88F6-C562-4258-8497-98296ADC8F5A}"/>
              </a:ext>
            </a:extLst>
          </p:cNvPr>
          <p:cNvSpPr>
            <a:spLocks xmlns:a="http://schemas.openxmlformats.org/drawingml/2006/main" noGrp="1"/>
          </p:cNvSpPr>
          <p:nvPr/>
        </p:nvSpPr>
        <p:spPr>
          <a:xfrm xmlns:a="http://schemas.openxmlformats.org/drawingml/2006/main">
            <a:off x="2990088" y="1645920"/>
            <a:ext cx="2121408" cy="4206240"/>
          </a:xfrm>
          <a:prstGeom xmlns:a="http://schemas.openxmlformats.org/drawingml/2006/main" prst="roundRect">
            <a:avLst>
              <a:gd name="adj" fmla="val 3448"/>
            </a:avLst>
          </a:prstGeom>
          <a:solidFill xmlns:a="http://schemas.openxmlformats.org/drawingml/2006/main">
            <a:srgbClr val="F4F1EA"/>
          </a:solidFill>
        </p:spPr>
      </p:sp>
      <p:sp>
        <p:nvSpPr>
          <p:cNvPr id="9" name="Shape 7">
            <a:extLst xmlns:a="http://schemas.openxmlformats.org/drawingml/2006/main">
              <a:ext uri="{FF2B5EF4-FFF2-40B4-BE49-F238E27FC236}">
                <a16:creationId xmlns:a16="http://schemas.microsoft.com/office/drawing/2014/main" id="{4757F105-CD6B-4A75-8795-17FC765A9E61}"/>
              </a:ext>
            </a:extLst>
          </p:cNvPr>
          <p:cNvSpPr>
            <a:spLocks xmlns:a="http://schemas.openxmlformats.org/drawingml/2006/main" noGrp="1"/>
          </p:cNvSpPr>
          <p:nvPr/>
        </p:nvSpPr>
        <p:spPr>
          <a:xfrm xmlns:a="http://schemas.openxmlformats.org/drawingml/2006/main">
            <a:off x="3776472" y="1920240"/>
            <a:ext cx="548640" cy="548640"/>
          </a:xfrm>
          <a:prstGeom xmlns:a="http://schemas.openxmlformats.org/drawingml/2006/main" prst="ellipse">
            <a:avLst/>
          </a:prstGeom>
          <a:solidFill xmlns:a="http://schemas.openxmlformats.org/drawingml/2006/main">
            <a:srgbClr val="1B2A4A"/>
          </a:solidFill>
        </p:spPr>
      </p:sp>
      <p:sp>
        <p:nvSpPr>
          <p:cNvPr id="10" name="Text 8">
            <a:extLst xmlns:a="http://schemas.openxmlformats.org/drawingml/2006/main">
              <a:ext uri="{FF2B5EF4-FFF2-40B4-BE49-F238E27FC236}">
                <a16:creationId xmlns:a16="http://schemas.microsoft.com/office/drawing/2014/main" id="{F2C93C9D-2AB7-47EE-AA99-8A2AA82EFE9D}"/>
              </a:ext>
            </a:extLst>
          </p:cNvPr>
          <p:cNvSpPr>
            <a:spLocks xmlns:a="http://schemas.openxmlformats.org/drawingml/2006/main" noGrp="1"/>
          </p:cNvSpPr>
          <p:nvPr/>
        </p:nvSpPr>
        <p:spPr>
          <a:xfrm xmlns:a="http://schemas.openxmlformats.org/drawingml/2006/main">
            <a:off x="3776472" y="1920240"/>
            <a:ext cx="548640" cy="548640"/>
          </a:xfrm>
          <a:prstGeom xmlns:a="http://schemas.openxmlformats.org/drawingml/2006/main" prst="rect">
            <a:avLst/>
          </a:prstGeom>
          <a:noFill xmlns:a="http://schemas.openxmlformats.org/drawingml/2006/main"/>
        </p:spPr>
        <p:txBody>
          <a:bodyPr xmlns:a="http://schemas.openxmlformats.org/drawingml/2006/main" wrap="square" anchor="ctr"/>
          <a:lstStyle xmlns:a="http://schemas.openxmlformats.org/drawingml/2006/main"/>
          <a:p xmlns:a="http://schemas.openxmlformats.org/drawingml/2006/main">
            <a:pPr marL="0" indent="0" algn="ctr">
              <a:buNone/>
            </a:pPr>
            <a:r>
              <a:rPr sz="2000" b="1">
                <a:solidFill>
                  <a:srgbClr val="FFFFFF"/>
                </a:solidFill>
                <a:latin typeface="Calibri"/>
                <a:ea typeface="Calibri"/>
                <a:cs typeface="Calibri"/>
              </a:rPr>
              <a:t>2</a:t>
            </a:r>
            <a:endParaRPr sz="2000"/>
          </a:p>
        </p:txBody>
      </p:sp>
      <p:sp>
        <p:nvSpPr>
          <p:cNvPr id="11" name="Text 9">
            <a:extLst xmlns:a="http://schemas.openxmlformats.org/drawingml/2006/main">
              <a:ext uri="{FF2B5EF4-FFF2-40B4-BE49-F238E27FC236}">
                <a16:creationId xmlns:a16="http://schemas.microsoft.com/office/drawing/2014/main" id="{A2F283AC-63F5-49BE-9BBC-0EDF80DED6CF}"/>
              </a:ext>
            </a:extLst>
          </p:cNvPr>
          <p:cNvSpPr>
            <a:spLocks xmlns:a="http://schemas.openxmlformats.org/drawingml/2006/main" noGrp="1"/>
          </p:cNvSpPr>
          <p:nvPr/>
        </p:nvSpPr>
        <p:spPr>
          <a:xfrm xmlns:a="http://schemas.openxmlformats.org/drawingml/2006/main">
            <a:off x="3127248" y="2697480"/>
            <a:ext cx="1847088" cy="822960"/>
          </a:xfrm>
          <a:prstGeom xmlns:a="http://schemas.openxmlformats.org/drawingml/2006/main" prst="rect">
            <a:avLst/>
          </a:prstGeom>
          <a:noFill xmlns:a="http://schemas.openxmlformats.org/drawingml/2006/main"/>
        </p:spPr>
        <p:txBody>
          <a:bodyPr xmlns:a="http://schemas.openxmlformats.org/drawingml/2006/main" wrap="square" anchor="t"/>
          <a:lstStyle xmlns:a="http://schemas.openxmlformats.org/drawingml/2006/main"/>
          <a:p xmlns:a="http://schemas.openxmlformats.org/drawingml/2006/main">
            <a:pPr marL="0" indent="0" algn="ctr">
              <a:buNone/>
            </a:pPr>
            <a:r>
              <a:rPr sz="1450" b="1">
                <a:solidFill>
                  <a:srgbClr val="1B2A4A"/>
                </a:solidFill>
                <a:latin typeface="Calibri"/>
                <a:ea typeface="Calibri"/>
                <a:cs typeface="Calibri"/>
              </a:rPr>
              <a:t>Chapter Relief Fund</a:t>
            </a:r>
            <a:endParaRPr sz="1450"/>
          </a:p>
        </p:txBody>
      </p:sp>
      <p:sp>
        <p:nvSpPr>
          <p:cNvPr id="12" name="Text 10">
            <a:extLst xmlns:a="http://schemas.openxmlformats.org/drawingml/2006/main">
              <a:ext uri="{FF2B5EF4-FFF2-40B4-BE49-F238E27FC236}">
                <a16:creationId xmlns:a16="http://schemas.microsoft.com/office/drawing/2014/main" id="{05B3487A-E504-4BFA-8EAE-F7666FAB8169}"/>
              </a:ext>
            </a:extLst>
          </p:cNvPr>
          <p:cNvSpPr>
            <a:spLocks xmlns:a="http://schemas.openxmlformats.org/drawingml/2006/main" noGrp="1"/>
          </p:cNvSpPr>
          <p:nvPr/>
        </p:nvSpPr>
        <p:spPr>
          <a:xfrm xmlns:a="http://schemas.openxmlformats.org/drawingml/2006/main">
            <a:off x="3127248" y="3520440"/>
            <a:ext cx="1847088" cy="2194560"/>
          </a:xfrm>
          <a:prstGeom xmlns:a="http://schemas.openxmlformats.org/drawingml/2006/main" prst="rect">
            <a:avLst/>
          </a:prstGeom>
          <a:noFill xmlns:a="http://schemas.openxmlformats.org/drawingml/2006/main"/>
        </p:spPr>
        <p:txBody>
          <a:bodyPr xmlns:a="http://schemas.openxmlformats.org/drawingml/2006/main" wrap="square" anchor="t"/>
          <a:lstStyle xmlns:a="http://schemas.openxmlformats.org/drawingml/2006/main"/>
          <a:p xmlns:a="http://schemas.openxmlformats.org/drawingml/2006/main">
            <a:pPr marL="0" indent="0" algn="ctr">
              <a:lnSpc>
                <a:spcPct val="120000"/>
              </a:lnSpc>
              <a:buNone/>
            </a:pPr>
            <a:r>
              <a:rPr sz="1100">
                <a:solidFill>
                  <a:srgbClr val="5A5A5A"/>
                </a:solidFill>
                <a:latin typeface="Calibri"/>
                <a:ea typeface="Calibri"/>
                <a:cs typeface="Calibri"/>
              </a:rPr>
              <a:t>Fast, accountable emergency help for housing, food, utilities, and medical needs.</a:t>
            </a:r>
            <a:endParaRPr sz="1100"/>
          </a:p>
        </p:txBody>
      </p:sp>
      <p:sp>
        <p:nvSpPr>
          <p:cNvPr id="13" name="Shape 11">
            <a:extLst xmlns:a="http://schemas.openxmlformats.org/drawingml/2006/main">
              <a:ext uri="{FF2B5EF4-FFF2-40B4-BE49-F238E27FC236}">
                <a16:creationId xmlns:a16="http://schemas.microsoft.com/office/drawing/2014/main" id="{342EEABD-9A07-4D67-BE60-75A54785A603}"/>
              </a:ext>
            </a:extLst>
          </p:cNvPr>
          <p:cNvSpPr>
            <a:spLocks xmlns:a="http://schemas.openxmlformats.org/drawingml/2006/main" noGrp="1"/>
          </p:cNvSpPr>
          <p:nvPr/>
        </p:nvSpPr>
        <p:spPr>
          <a:xfrm xmlns:a="http://schemas.openxmlformats.org/drawingml/2006/main">
            <a:off x="5340096" y="1645920"/>
            <a:ext cx="2121408" cy="4206240"/>
          </a:xfrm>
          <a:prstGeom xmlns:a="http://schemas.openxmlformats.org/drawingml/2006/main" prst="roundRect">
            <a:avLst>
              <a:gd name="adj" fmla="val 3448"/>
            </a:avLst>
          </a:prstGeom>
          <a:solidFill xmlns:a="http://schemas.openxmlformats.org/drawingml/2006/main">
            <a:srgbClr val="F4F1EA"/>
          </a:solidFill>
        </p:spPr>
      </p:sp>
      <p:sp>
        <p:nvSpPr>
          <p:cNvPr id="14" name="Shape 12">
            <a:extLst xmlns:a="http://schemas.openxmlformats.org/drawingml/2006/main">
              <a:ext uri="{FF2B5EF4-FFF2-40B4-BE49-F238E27FC236}">
                <a16:creationId xmlns:a16="http://schemas.microsoft.com/office/drawing/2014/main" id="{051EBE3A-B8B3-43B4-AF91-8372DC2EFE90}"/>
              </a:ext>
            </a:extLst>
          </p:cNvPr>
          <p:cNvSpPr>
            <a:spLocks xmlns:a="http://schemas.openxmlformats.org/drawingml/2006/main" noGrp="1"/>
          </p:cNvSpPr>
          <p:nvPr/>
        </p:nvSpPr>
        <p:spPr>
          <a:xfrm xmlns:a="http://schemas.openxmlformats.org/drawingml/2006/main">
            <a:off x="6126480" y="1920240"/>
            <a:ext cx="548640" cy="548640"/>
          </a:xfrm>
          <a:prstGeom xmlns:a="http://schemas.openxmlformats.org/drawingml/2006/main" prst="ellipse">
            <a:avLst/>
          </a:prstGeom>
          <a:solidFill xmlns:a="http://schemas.openxmlformats.org/drawingml/2006/main">
            <a:srgbClr val="B08D2B"/>
          </a:solidFill>
        </p:spPr>
      </p:sp>
      <p:sp>
        <p:nvSpPr>
          <p:cNvPr id="15" name="Text 13">
            <a:extLst xmlns:a="http://schemas.openxmlformats.org/drawingml/2006/main">
              <a:ext uri="{FF2B5EF4-FFF2-40B4-BE49-F238E27FC236}">
                <a16:creationId xmlns:a16="http://schemas.microsoft.com/office/drawing/2014/main" id="{7B0E7030-47A3-411E-9447-1D5B6DFE2F58}"/>
              </a:ext>
            </a:extLst>
          </p:cNvPr>
          <p:cNvSpPr>
            <a:spLocks xmlns:a="http://schemas.openxmlformats.org/drawingml/2006/main" noGrp="1"/>
          </p:cNvSpPr>
          <p:nvPr/>
        </p:nvSpPr>
        <p:spPr>
          <a:xfrm xmlns:a="http://schemas.openxmlformats.org/drawingml/2006/main">
            <a:off x="6126480" y="1920240"/>
            <a:ext cx="548640" cy="548640"/>
          </a:xfrm>
          <a:prstGeom xmlns:a="http://schemas.openxmlformats.org/drawingml/2006/main" prst="rect">
            <a:avLst/>
          </a:prstGeom>
          <a:noFill xmlns:a="http://schemas.openxmlformats.org/drawingml/2006/main"/>
        </p:spPr>
        <p:txBody>
          <a:bodyPr xmlns:a="http://schemas.openxmlformats.org/drawingml/2006/main" wrap="square" anchor="ctr"/>
          <a:lstStyle xmlns:a="http://schemas.openxmlformats.org/drawingml/2006/main"/>
          <a:p xmlns:a="http://schemas.openxmlformats.org/drawingml/2006/main">
            <a:pPr marL="0" indent="0" algn="ctr">
              <a:buNone/>
            </a:pPr>
            <a:r>
              <a:rPr sz="2000" b="1">
                <a:solidFill>
                  <a:srgbClr val="FFFFFF"/>
                </a:solidFill>
                <a:latin typeface="Calibri"/>
                <a:ea typeface="Calibri"/>
                <a:cs typeface="Calibri"/>
              </a:rPr>
              <a:t>3</a:t>
            </a:r>
            <a:endParaRPr sz="2000"/>
          </a:p>
        </p:txBody>
      </p:sp>
      <p:sp>
        <p:nvSpPr>
          <p:cNvPr id="16" name="Text 14">
            <a:extLst xmlns:a="http://schemas.openxmlformats.org/drawingml/2006/main">
              <a:ext uri="{FF2B5EF4-FFF2-40B4-BE49-F238E27FC236}">
                <a16:creationId xmlns:a16="http://schemas.microsoft.com/office/drawing/2014/main" id="{B5624D31-3F0D-43F3-81DE-6E8386262BE2}"/>
              </a:ext>
            </a:extLst>
          </p:cNvPr>
          <p:cNvSpPr>
            <a:spLocks xmlns:a="http://schemas.openxmlformats.org/drawingml/2006/main" noGrp="1"/>
          </p:cNvSpPr>
          <p:nvPr/>
        </p:nvSpPr>
        <p:spPr>
          <a:xfrm xmlns:a="http://schemas.openxmlformats.org/drawingml/2006/main">
            <a:off x="5477256" y="2697480"/>
            <a:ext cx="1847088" cy="822960"/>
          </a:xfrm>
          <a:prstGeom xmlns:a="http://schemas.openxmlformats.org/drawingml/2006/main" prst="rect">
            <a:avLst/>
          </a:prstGeom>
          <a:noFill xmlns:a="http://schemas.openxmlformats.org/drawingml/2006/main"/>
        </p:spPr>
        <p:txBody>
          <a:bodyPr xmlns:a="http://schemas.openxmlformats.org/drawingml/2006/main" wrap="square" anchor="t"/>
          <a:lstStyle xmlns:a="http://schemas.openxmlformats.org/drawingml/2006/main"/>
          <a:p xmlns:a="http://schemas.openxmlformats.org/drawingml/2006/main">
            <a:pPr marL="0" indent="0" algn="ctr">
              <a:buNone/>
            </a:pPr>
            <a:r>
              <a:rPr sz="1450" b="1">
                <a:solidFill>
                  <a:srgbClr val="1B2A4A"/>
                </a:solidFill>
                <a:latin typeface="Calibri"/>
                <a:ea typeface="Calibri"/>
                <a:cs typeface="Calibri"/>
              </a:rPr>
              <a:t>Ride to Relief</a:t>
            </a:r>
            <a:endParaRPr sz="1450"/>
          </a:p>
        </p:txBody>
      </p:sp>
      <p:sp>
        <p:nvSpPr>
          <p:cNvPr id="17" name="Text 15">
            <a:extLst xmlns:a="http://schemas.openxmlformats.org/drawingml/2006/main">
              <a:ext uri="{FF2B5EF4-FFF2-40B4-BE49-F238E27FC236}">
                <a16:creationId xmlns:a16="http://schemas.microsoft.com/office/drawing/2014/main" id="{7E3DCD7B-A697-46AB-A875-F4012CB39A7E}"/>
              </a:ext>
            </a:extLst>
          </p:cNvPr>
          <p:cNvSpPr>
            <a:spLocks xmlns:a="http://schemas.openxmlformats.org/drawingml/2006/main" noGrp="1"/>
          </p:cNvSpPr>
          <p:nvPr/>
        </p:nvSpPr>
        <p:spPr>
          <a:xfrm xmlns:a="http://schemas.openxmlformats.org/drawingml/2006/main">
            <a:off x="5477256" y="3520440"/>
            <a:ext cx="1847088" cy="2194560"/>
          </a:xfrm>
          <a:prstGeom xmlns:a="http://schemas.openxmlformats.org/drawingml/2006/main" prst="rect">
            <a:avLst/>
          </a:prstGeom>
          <a:noFill xmlns:a="http://schemas.openxmlformats.org/drawingml/2006/main"/>
        </p:spPr>
        <p:txBody>
          <a:bodyPr xmlns:a="http://schemas.openxmlformats.org/drawingml/2006/main" wrap="square" anchor="t"/>
          <a:lstStyle xmlns:a="http://schemas.openxmlformats.org/drawingml/2006/main"/>
          <a:p xmlns:a="http://schemas.openxmlformats.org/drawingml/2006/main">
            <a:pPr marL="0" indent="0" algn="ctr">
              <a:lnSpc>
                <a:spcPct val="120000"/>
              </a:lnSpc>
              <a:buNone/>
            </a:pPr>
            <a:r>
              <a:rPr sz="1100">
                <a:solidFill>
                  <a:srgbClr val="5A5A5A"/>
                </a:solidFill>
                <a:latin typeface="Calibri"/>
                <a:ea typeface="Calibri"/>
                <a:cs typeface="Calibri"/>
              </a:rPr>
              <a:t>Transportation resource referrals and eligible gas assistance. Chapters do not provide rides.</a:t>
            </a:r>
            <a:endParaRPr sz="1100"/>
          </a:p>
        </p:txBody>
      </p:sp>
      <p:sp>
        <p:nvSpPr>
          <p:cNvPr id="18" name="Shape 16">
            <a:extLst xmlns:a="http://schemas.openxmlformats.org/drawingml/2006/main">
              <a:ext uri="{FF2B5EF4-FFF2-40B4-BE49-F238E27FC236}">
                <a16:creationId xmlns:a16="http://schemas.microsoft.com/office/drawing/2014/main" id="{85134161-EF6D-4212-B333-E21703A39334}"/>
              </a:ext>
            </a:extLst>
          </p:cNvPr>
          <p:cNvSpPr>
            <a:spLocks xmlns:a="http://schemas.openxmlformats.org/drawingml/2006/main" noGrp="1"/>
          </p:cNvSpPr>
          <p:nvPr/>
        </p:nvSpPr>
        <p:spPr>
          <a:xfrm xmlns:a="http://schemas.openxmlformats.org/drawingml/2006/main">
            <a:off x="7690104" y="1645920"/>
            <a:ext cx="2121408" cy="4206240"/>
          </a:xfrm>
          <a:prstGeom xmlns:a="http://schemas.openxmlformats.org/drawingml/2006/main" prst="roundRect">
            <a:avLst>
              <a:gd name="adj" fmla="val 3448"/>
            </a:avLst>
          </a:prstGeom>
          <a:solidFill xmlns:a="http://schemas.openxmlformats.org/drawingml/2006/main">
            <a:srgbClr val="F4F1EA"/>
          </a:solidFill>
        </p:spPr>
      </p:sp>
      <p:sp>
        <p:nvSpPr>
          <p:cNvPr id="19" name="Shape 17">
            <a:extLst xmlns:a="http://schemas.openxmlformats.org/drawingml/2006/main">
              <a:ext uri="{FF2B5EF4-FFF2-40B4-BE49-F238E27FC236}">
                <a16:creationId xmlns:a16="http://schemas.microsoft.com/office/drawing/2014/main" id="{4E53AE02-878C-426C-A162-0F22E430323E}"/>
              </a:ext>
            </a:extLst>
          </p:cNvPr>
          <p:cNvSpPr>
            <a:spLocks xmlns:a="http://schemas.openxmlformats.org/drawingml/2006/main" noGrp="1"/>
          </p:cNvSpPr>
          <p:nvPr/>
        </p:nvSpPr>
        <p:spPr>
          <a:xfrm xmlns:a="http://schemas.openxmlformats.org/drawingml/2006/main">
            <a:off x="8476488" y="1920240"/>
            <a:ext cx="548640" cy="548640"/>
          </a:xfrm>
          <a:prstGeom xmlns:a="http://schemas.openxmlformats.org/drawingml/2006/main" prst="ellipse">
            <a:avLst/>
          </a:prstGeom>
          <a:solidFill xmlns:a="http://schemas.openxmlformats.org/drawingml/2006/main">
            <a:srgbClr val="8B1E1E"/>
          </a:solidFill>
        </p:spPr>
      </p:sp>
      <p:sp>
        <p:nvSpPr>
          <p:cNvPr id="20" name="Text 18">
            <a:extLst xmlns:a="http://schemas.openxmlformats.org/drawingml/2006/main">
              <a:ext uri="{FF2B5EF4-FFF2-40B4-BE49-F238E27FC236}">
                <a16:creationId xmlns:a16="http://schemas.microsoft.com/office/drawing/2014/main" id="{642C4FF0-C0AE-4001-BB8A-A4791EB3097E}"/>
              </a:ext>
            </a:extLst>
          </p:cNvPr>
          <p:cNvSpPr>
            <a:spLocks xmlns:a="http://schemas.openxmlformats.org/drawingml/2006/main" noGrp="1"/>
          </p:cNvSpPr>
          <p:nvPr/>
        </p:nvSpPr>
        <p:spPr>
          <a:xfrm xmlns:a="http://schemas.openxmlformats.org/drawingml/2006/main">
            <a:off x="8476488" y="1920240"/>
            <a:ext cx="548640" cy="548640"/>
          </a:xfrm>
          <a:prstGeom xmlns:a="http://schemas.openxmlformats.org/drawingml/2006/main" prst="rect">
            <a:avLst/>
          </a:prstGeom>
          <a:noFill xmlns:a="http://schemas.openxmlformats.org/drawingml/2006/main"/>
        </p:spPr>
        <p:txBody>
          <a:bodyPr xmlns:a="http://schemas.openxmlformats.org/drawingml/2006/main" wrap="square" anchor="ctr"/>
          <a:lstStyle xmlns:a="http://schemas.openxmlformats.org/drawingml/2006/main"/>
          <a:p xmlns:a="http://schemas.openxmlformats.org/drawingml/2006/main">
            <a:pPr marL="0" indent="0" algn="ctr">
              <a:buNone/>
            </a:pPr>
            <a:r>
              <a:rPr sz="2000" b="1">
                <a:solidFill>
                  <a:srgbClr val="FFFFFF"/>
                </a:solidFill>
                <a:latin typeface="Calibri"/>
                <a:ea typeface="Calibri"/>
                <a:cs typeface="Calibri"/>
              </a:rPr>
              <a:t>4</a:t>
            </a:r>
            <a:endParaRPr sz="2000"/>
          </a:p>
        </p:txBody>
      </p:sp>
      <p:sp>
        <p:nvSpPr>
          <p:cNvPr id="21" name="Text 19">
            <a:extLst xmlns:a="http://schemas.openxmlformats.org/drawingml/2006/main">
              <a:ext uri="{FF2B5EF4-FFF2-40B4-BE49-F238E27FC236}">
                <a16:creationId xmlns:a16="http://schemas.microsoft.com/office/drawing/2014/main" id="{D861892A-9315-4D4B-A20C-B27BF7F06B57}"/>
              </a:ext>
            </a:extLst>
          </p:cNvPr>
          <p:cNvSpPr>
            <a:spLocks xmlns:a="http://schemas.openxmlformats.org/drawingml/2006/main" noGrp="1"/>
          </p:cNvSpPr>
          <p:nvPr/>
        </p:nvSpPr>
        <p:spPr>
          <a:xfrm xmlns:a="http://schemas.openxmlformats.org/drawingml/2006/main">
            <a:off x="7827264" y="2697480"/>
            <a:ext cx="1847088" cy="822960"/>
          </a:xfrm>
          <a:prstGeom xmlns:a="http://schemas.openxmlformats.org/drawingml/2006/main" prst="rect">
            <a:avLst/>
          </a:prstGeom>
          <a:noFill xmlns:a="http://schemas.openxmlformats.org/drawingml/2006/main"/>
        </p:spPr>
        <p:txBody>
          <a:bodyPr xmlns:a="http://schemas.openxmlformats.org/drawingml/2006/main" wrap="square" anchor="t"/>
          <a:lstStyle xmlns:a="http://schemas.openxmlformats.org/drawingml/2006/main"/>
          <a:p xmlns:a="http://schemas.openxmlformats.org/drawingml/2006/main">
            <a:pPr marL="0" indent="0" algn="ctr">
              <a:buNone/>
            </a:pPr>
            <a:r>
              <a:rPr sz="1450" b="1">
                <a:solidFill>
                  <a:srgbClr val="1B2A4A"/>
                </a:solidFill>
                <a:latin typeface="Calibri"/>
                <a:ea typeface="Calibri"/>
                <a:cs typeface="Calibri"/>
              </a:rPr>
              <a:t>Suicide Prevention</a:t>
            </a:r>
            <a:endParaRPr sz="1450"/>
          </a:p>
        </p:txBody>
      </p:sp>
      <p:sp>
        <p:nvSpPr>
          <p:cNvPr id="22" name="Text 20">
            <a:extLst xmlns:a="http://schemas.openxmlformats.org/drawingml/2006/main">
              <a:ext uri="{FF2B5EF4-FFF2-40B4-BE49-F238E27FC236}">
                <a16:creationId xmlns:a16="http://schemas.microsoft.com/office/drawing/2014/main" id="{26A634D7-A5DC-44B4-BDBE-F91C6B59B5C4}"/>
              </a:ext>
            </a:extLst>
          </p:cNvPr>
          <p:cNvSpPr>
            <a:spLocks xmlns:a="http://schemas.openxmlformats.org/drawingml/2006/main" noGrp="1"/>
          </p:cNvSpPr>
          <p:nvPr/>
        </p:nvSpPr>
        <p:spPr>
          <a:xfrm xmlns:a="http://schemas.openxmlformats.org/drawingml/2006/main">
            <a:off x="7827264" y="3520440"/>
            <a:ext cx="1847088" cy="2194560"/>
          </a:xfrm>
          <a:prstGeom xmlns:a="http://schemas.openxmlformats.org/drawingml/2006/main" prst="rect">
            <a:avLst/>
          </a:prstGeom>
          <a:noFill xmlns:a="http://schemas.openxmlformats.org/drawingml/2006/main"/>
        </p:spPr>
        <p:txBody>
          <a:bodyPr xmlns:a="http://schemas.openxmlformats.org/drawingml/2006/main" wrap="square" anchor="t"/>
          <a:lstStyle xmlns:a="http://schemas.openxmlformats.org/drawingml/2006/main"/>
          <a:p xmlns:a="http://schemas.openxmlformats.org/drawingml/2006/main">
            <a:pPr marL="0" indent="0" algn="ctr">
              <a:lnSpc>
                <a:spcPct val="120000"/>
              </a:lnSpc>
              <a:buNone/>
            </a:pPr>
            <a:r>
              <a:rPr sz="1100">
                <a:solidFill>
                  <a:srgbClr val="5A5A5A"/>
                </a:solidFill>
                <a:latin typeface="Calibri"/>
                <a:ea typeface="Calibri"/>
                <a:cs typeface="Calibri"/>
              </a:rPr>
              <a:t>Every program volunteer completes training to recognize risk, ask directly, and connect Veterans with help.</a:t>
            </a:r>
            <a:endParaRPr sz="1100"/>
          </a:p>
        </p:txBody>
      </p:sp>
      <p:sp>
        <p:nvSpPr>
          <p:cNvPr id="23" name="Shape 21">
            <a:extLst xmlns:a="http://schemas.openxmlformats.org/drawingml/2006/main">
              <a:ext uri="{FF2B5EF4-FFF2-40B4-BE49-F238E27FC236}">
                <a16:creationId xmlns:a16="http://schemas.microsoft.com/office/drawing/2014/main" id="{7E69ECE1-17A0-46C4-A484-C19C2B71E07F}"/>
              </a:ext>
            </a:extLst>
          </p:cNvPr>
          <p:cNvSpPr>
            <a:spLocks xmlns:a="http://schemas.openxmlformats.org/drawingml/2006/main" noGrp="1"/>
          </p:cNvSpPr>
          <p:nvPr/>
        </p:nvSpPr>
        <p:spPr>
          <a:xfrm xmlns:a="http://schemas.openxmlformats.org/drawingml/2006/main">
            <a:off x="10040112" y="1645920"/>
            <a:ext cx="2121408" cy="4206240"/>
          </a:xfrm>
          <a:prstGeom xmlns:a="http://schemas.openxmlformats.org/drawingml/2006/main" prst="roundRect">
            <a:avLst>
              <a:gd name="adj" fmla="val 3448"/>
            </a:avLst>
          </a:prstGeom>
          <a:solidFill xmlns:a="http://schemas.openxmlformats.org/drawingml/2006/main">
            <a:srgbClr val="F4F1EA"/>
          </a:solidFill>
        </p:spPr>
      </p:sp>
      <p:sp>
        <p:nvSpPr>
          <p:cNvPr id="24" name="Shape 22">
            <a:extLst xmlns:a="http://schemas.openxmlformats.org/drawingml/2006/main">
              <a:ext uri="{FF2B5EF4-FFF2-40B4-BE49-F238E27FC236}">
                <a16:creationId xmlns:a16="http://schemas.microsoft.com/office/drawing/2014/main" id="{CA0B44F5-7CBA-471A-94E7-AA086A4B2396}"/>
              </a:ext>
            </a:extLst>
          </p:cNvPr>
          <p:cNvSpPr>
            <a:spLocks xmlns:a="http://schemas.openxmlformats.org/drawingml/2006/main" noGrp="1"/>
          </p:cNvSpPr>
          <p:nvPr/>
        </p:nvSpPr>
        <p:spPr>
          <a:xfrm xmlns:a="http://schemas.openxmlformats.org/drawingml/2006/main">
            <a:off x="10826496" y="1920240"/>
            <a:ext cx="548640" cy="548640"/>
          </a:xfrm>
          <a:prstGeom xmlns:a="http://schemas.openxmlformats.org/drawingml/2006/main" prst="ellipse">
            <a:avLst/>
          </a:prstGeom>
          <a:solidFill xmlns:a="http://schemas.openxmlformats.org/drawingml/2006/main">
            <a:srgbClr val="1B2A4A"/>
          </a:solidFill>
        </p:spPr>
      </p:sp>
      <p:sp>
        <p:nvSpPr>
          <p:cNvPr id="25" name="Text 23">
            <a:extLst xmlns:a="http://schemas.openxmlformats.org/drawingml/2006/main">
              <a:ext uri="{FF2B5EF4-FFF2-40B4-BE49-F238E27FC236}">
                <a16:creationId xmlns:a16="http://schemas.microsoft.com/office/drawing/2014/main" id="{A110C8D2-BF37-4A7F-839E-E81E46FD1010}"/>
              </a:ext>
            </a:extLst>
          </p:cNvPr>
          <p:cNvSpPr>
            <a:spLocks xmlns:a="http://schemas.openxmlformats.org/drawingml/2006/main" noGrp="1"/>
          </p:cNvSpPr>
          <p:nvPr/>
        </p:nvSpPr>
        <p:spPr>
          <a:xfrm xmlns:a="http://schemas.openxmlformats.org/drawingml/2006/main">
            <a:off x="10826496" y="1920240"/>
            <a:ext cx="548640" cy="548640"/>
          </a:xfrm>
          <a:prstGeom xmlns:a="http://schemas.openxmlformats.org/drawingml/2006/main" prst="rect">
            <a:avLst/>
          </a:prstGeom>
          <a:noFill xmlns:a="http://schemas.openxmlformats.org/drawingml/2006/main"/>
        </p:spPr>
        <p:txBody>
          <a:bodyPr xmlns:a="http://schemas.openxmlformats.org/drawingml/2006/main" wrap="square" anchor="ctr"/>
          <a:lstStyle xmlns:a="http://schemas.openxmlformats.org/drawingml/2006/main"/>
          <a:p xmlns:a="http://schemas.openxmlformats.org/drawingml/2006/main">
            <a:pPr marL="0" indent="0" algn="ctr">
              <a:buNone/>
            </a:pPr>
            <a:r>
              <a:rPr sz="2000" b="1">
                <a:solidFill>
                  <a:srgbClr val="FFFFFF"/>
                </a:solidFill>
                <a:latin typeface="Calibri"/>
                <a:ea typeface="Calibri"/>
                <a:cs typeface="Calibri"/>
              </a:rPr>
              <a:t>5</a:t>
            </a:r>
            <a:endParaRPr sz="2000"/>
          </a:p>
        </p:txBody>
      </p:sp>
      <p:sp>
        <p:nvSpPr>
          <p:cNvPr id="26" name="Text 24">
            <a:extLst xmlns:a="http://schemas.openxmlformats.org/drawingml/2006/main">
              <a:ext uri="{FF2B5EF4-FFF2-40B4-BE49-F238E27FC236}">
                <a16:creationId xmlns:a16="http://schemas.microsoft.com/office/drawing/2014/main" id="{C71572C6-C74A-450A-A8E7-70365F756ED8}"/>
              </a:ext>
            </a:extLst>
          </p:cNvPr>
          <p:cNvSpPr>
            <a:spLocks xmlns:a="http://schemas.openxmlformats.org/drawingml/2006/main" noGrp="1"/>
          </p:cNvSpPr>
          <p:nvPr/>
        </p:nvSpPr>
        <p:spPr>
          <a:xfrm xmlns:a="http://schemas.openxmlformats.org/drawingml/2006/main">
            <a:off x="10177272" y="2697480"/>
            <a:ext cx="1847088" cy="822960"/>
          </a:xfrm>
          <a:prstGeom xmlns:a="http://schemas.openxmlformats.org/drawingml/2006/main" prst="rect">
            <a:avLst/>
          </a:prstGeom>
          <a:noFill xmlns:a="http://schemas.openxmlformats.org/drawingml/2006/main"/>
        </p:spPr>
        <p:txBody>
          <a:bodyPr xmlns:a="http://schemas.openxmlformats.org/drawingml/2006/main" wrap="square" anchor="t"/>
          <a:lstStyle xmlns:a="http://schemas.openxmlformats.org/drawingml/2006/main"/>
          <a:p xmlns:a="http://schemas.openxmlformats.org/drawingml/2006/main">
            <a:pPr marL="0" indent="0" algn="ctr">
              <a:buNone/>
            </a:pPr>
            <a:r>
              <a:rPr sz="1450" b="1">
                <a:solidFill>
                  <a:srgbClr val="1B2A4A"/>
                </a:solidFill>
                <a:latin typeface="Calibri"/>
                <a:ea typeface="Calibri"/>
                <a:cs typeface="Calibri"/>
              </a:rPr>
              <a:t>Community Outreach</a:t>
            </a:r>
            <a:endParaRPr sz="1450"/>
          </a:p>
        </p:txBody>
      </p:sp>
      <p:sp>
        <p:nvSpPr>
          <p:cNvPr id="27" name="Text 25">
            <a:extLst xmlns:a="http://schemas.openxmlformats.org/drawingml/2006/main">
              <a:ext uri="{FF2B5EF4-FFF2-40B4-BE49-F238E27FC236}">
                <a16:creationId xmlns:a16="http://schemas.microsoft.com/office/drawing/2014/main" id="{68DFEF5A-F3EC-4C99-B076-2202EE481847}"/>
              </a:ext>
            </a:extLst>
          </p:cNvPr>
          <p:cNvSpPr>
            <a:spLocks xmlns:a="http://schemas.openxmlformats.org/drawingml/2006/main" noGrp="1"/>
          </p:cNvSpPr>
          <p:nvPr/>
        </p:nvSpPr>
        <p:spPr>
          <a:xfrm xmlns:a="http://schemas.openxmlformats.org/drawingml/2006/main">
            <a:off x="10177272" y="3520440"/>
            <a:ext cx="1847088" cy="2194560"/>
          </a:xfrm>
          <a:prstGeom xmlns:a="http://schemas.openxmlformats.org/drawingml/2006/main" prst="rect">
            <a:avLst/>
          </a:prstGeom>
          <a:noFill xmlns:a="http://schemas.openxmlformats.org/drawingml/2006/main"/>
        </p:spPr>
        <p:txBody>
          <a:bodyPr xmlns:a="http://schemas.openxmlformats.org/drawingml/2006/main" wrap="square" anchor="t"/>
          <a:lstStyle xmlns:a="http://schemas.openxmlformats.org/drawingml/2006/main"/>
          <a:p xmlns:a="http://schemas.openxmlformats.org/drawingml/2006/main">
            <a:pPr marL="0" indent="0" algn="ctr">
              <a:lnSpc>
                <a:spcPct val="120000"/>
              </a:lnSpc>
              <a:buNone/>
            </a:pPr>
            <a:r>
              <a:rPr sz="1100">
                <a:solidFill>
                  <a:srgbClr val="5A5A5A"/>
                </a:solidFill>
                <a:latin typeface="Calibri"/>
                <a:ea typeface="Calibri"/>
                <a:cs typeface="Calibri"/>
              </a:rPr>
              <a:t>Resource fairs, breakfasts, and awareness rides that bring veterans back into the fold.</a:t>
            </a:r>
            <a:endParaRPr sz="1100"/>
          </a:p>
        </p:txBody>
      </p:sp>
      <p:sp>
        <p:nvSpPr>
          <p:cNvPr id="28" name="Text 26">
            <a:extLst xmlns:a="http://schemas.openxmlformats.org/drawingml/2006/main">
              <a:ext uri="{FF2B5EF4-FFF2-40B4-BE49-F238E27FC236}">
                <a16:creationId xmlns:a16="http://schemas.microsoft.com/office/drawing/2014/main" id="{A6E3A85D-C8C6-4196-8FCE-DA21422AFBE9}"/>
              </a:ext>
            </a:extLst>
          </p:cNvPr>
          <p:cNvSpPr>
            <a:spLocks xmlns:a="http://schemas.openxmlformats.org/drawingml/2006/main" noGrp="1"/>
          </p:cNvSpPr>
          <p:nvPr/>
        </p:nvSpPr>
        <p:spPr>
          <a:xfrm xmlns:a="http://schemas.openxmlformats.org/drawingml/2006/main">
            <a:off x="457200" y="6510528"/>
            <a:ext cx="7315200" cy="274320"/>
          </a:xfrm>
          <a:prstGeom xmlns:a="http://schemas.openxmlformats.org/drawingml/2006/main" prst="rect">
            <a:avLst/>
          </a:prstGeom>
          <a:noFill xmlns:a="http://schemas.openxmlformats.org/drawingml/2006/main"/>
        </p:spPr>
        <p:txBody>
          <a:bodyPr xmlns:a="http://schemas.openxmlformats.org/drawingml/2006/main" wrap="square" anchor="ctr"/>
          <a:lstStyle xmlns:a="http://schemas.openxmlformats.org/drawingml/2006/main"/>
          <a:p xmlns:a="http://schemas.openxmlformats.org/drawingml/2006/main">
            <a:pPr marL="0" indent="0">
              <a:buNone/>
            </a:pPr>
            <a:r>
              <a:rPr sz="900">
                <a:solidFill>
                  <a:srgbClr val="999999"/>
                </a:solidFill>
                <a:latin typeface="Calibri"/>
                <a:ea typeface="Calibri"/>
                <a:cs typeface="Calibri"/>
              </a:rPr>
              <a:t>WE GOT YOU | Community Overview</a:t>
            </a:r>
            <a:endParaRPr sz="900"/>
          </a:p>
        </p:txBody>
      </p:sp>
      <p:sp>
        <p:nvSpPr>
          <p:cNvPr id="29" name="Text 27">
            <a:extLst xmlns:a="http://schemas.openxmlformats.org/drawingml/2006/main">
              <a:ext uri="{FF2B5EF4-FFF2-40B4-BE49-F238E27FC236}">
                <a16:creationId xmlns:a16="http://schemas.microsoft.com/office/drawing/2014/main" id="{B67F10A1-45D1-4467-A05B-F902A537C084}"/>
              </a:ext>
            </a:extLst>
          </p:cNvPr>
          <p:cNvSpPr>
            <a:spLocks xmlns:a="http://schemas.openxmlformats.org/drawingml/2006/main" noGrp="1"/>
          </p:cNvSpPr>
          <p:nvPr/>
        </p:nvSpPr>
        <p:spPr>
          <a:xfrm xmlns:a="http://schemas.openxmlformats.org/drawingml/2006/main">
            <a:off x="10332720" y="6510528"/>
            <a:ext cx="1828800" cy="274320"/>
          </a:xfrm>
          <a:prstGeom xmlns:a="http://schemas.openxmlformats.org/drawingml/2006/main" prst="rect">
            <a:avLst/>
          </a:prstGeom>
          <a:noFill xmlns:a="http://schemas.openxmlformats.org/drawingml/2006/main"/>
        </p:spPr>
        <p:txBody>
          <a:bodyPr xmlns:a="http://schemas.openxmlformats.org/drawingml/2006/main" wrap="square" anchor="ctr"/>
          <a:lstStyle xmlns:a="http://schemas.openxmlformats.org/drawingml/2006/main"/>
          <a:p xmlns:a="http://schemas.openxmlformats.org/drawingml/2006/main">
            <a:pPr marL="0" indent="0" algn="r">
              <a:buNone/>
            </a:pPr>
            <a:r>
              <a:rPr sz="900">
                <a:solidFill>
                  <a:srgbClr val="999999"/>
                </a:solidFill>
                <a:latin typeface="Calibri"/>
                <a:ea typeface="Calibri"/>
                <a:cs typeface="Calibri"/>
              </a:rPr>
              <a:t>AMVETS Riders</a:t>
            </a:r>
            <a:endParaRPr sz="900"/>
          </a:p>
        </p:txBody>
      </p:sp>
    </p:spTree>
    <p:extLst>
      <p:ext uri="{BB962C8B-B14F-4D97-AF65-F5344CB8AC3E}">
        <p14:creationId xmlns:p14="http://schemas.microsoft.com/office/powerpoint/2010/main" val="1888434956"/>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Shape 0">
            <a:extLst xmlns:a="http://schemas.openxmlformats.org/drawingml/2006/main">
              <a:ext uri="{FF2B5EF4-FFF2-40B4-BE49-F238E27FC236}">
                <a16:creationId xmlns:a16="http://schemas.microsoft.com/office/drawing/2014/main" id="{535C0CEB-40BF-4456-9738-FCF94689BE47}"/>
              </a:ext>
            </a:extLst>
          </p:cNvPr>
          <p:cNvSpPr>
            <a:spLocks xmlns:a="http://schemas.openxmlformats.org/drawingml/2006/main" noGrp="1"/>
          </p:cNvSpPr>
          <p:nvPr/>
        </p:nvSpPr>
        <p:spPr>
          <a:xfrm xmlns:a="http://schemas.openxmlformats.org/drawingml/2006/main">
            <a:off x="0" y="0"/>
            <a:ext cx="4206240" cy="6858000"/>
          </a:xfrm>
          <a:prstGeom xmlns:a="http://schemas.openxmlformats.org/drawingml/2006/main" prst="rect">
            <a:avLst/>
          </a:prstGeom>
          <a:solidFill xmlns:a="http://schemas.openxmlformats.org/drawingml/2006/main">
            <a:srgbClr val="1B2A4A"/>
          </a:solidFill>
        </p:spPr>
      </p:sp>
      <p:sp>
        <p:nvSpPr>
          <p:cNvPr id="3" name="Text 1">
            <a:extLst xmlns:a="http://schemas.openxmlformats.org/drawingml/2006/main">
              <a:ext uri="{FF2B5EF4-FFF2-40B4-BE49-F238E27FC236}">
                <a16:creationId xmlns:a16="http://schemas.microsoft.com/office/drawing/2014/main" id="{AB6C2A6F-8FAC-4C1B-9493-13279365D658}"/>
              </a:ext>
            </a:extLst>
          </p:cNvPr>
          <p:cNvSpPr>
            <a:spLocks xmlns:a="http://schemas.openxmlformats.org/drawingml/2006/main" noGrp="1"/>
          </p:cNvSpPr>
          <p:nvPr/>
        </p:nvSpPr>
        <p:spPr>
          <a:xfrm xmlns:a="http://schemas.openxmlformats.org/drawingml/2006/main">
            <a:off x="457200" y="548640"/>
            <a:ext cx="2743200" cy="914400"/>
          </a:xfrm>
          <a:prstGeom xmlns:a="http://schemas.openxmlformats.org/drawingml/2006/main" prst="rect">
            <a:avLst/>
          </a:prstGeom>
          <a:noFill xmlns:a="http://schemas.openxmlformats.org/drawingml/2006/main"/>
        </p:spPr>
        <p:txBody>
          <a:bodyPr xmlns:a="http://schemas.openxmlformats.org/drawingml/2006/main" wrap="square" anchor="ctr"/>
          <a:lstStyle xmlns:a="http://schemas.openxmlformats.org/drawingml/2006/main"/>
          <a:p xmlns:a="http://schemas.openxmlformats.org/drawingml/2006/main">
            <a:pPr marL="0" indent="0">
              <a:buNone/>
            </a:pPr>
            <a:r>
              <a:rPr sz="4600" b="1">
                <a:solidFill>
                  <a:srgbClr val="B08D2B"/>
                </a:solidFill>
                <a:latin typeface="Cambria"/>
                <a:ea typeface="Cambria"/>
                <a:cs typeface="Cambria"/>
              </a:rPr>
              <a:t>01</a:t>
            </a:r>
            <a:endParaRPr sz="4600"/>
          </a:p>
        </p:txBody>
      </p:sp>
      <p:sp>
        <p:nvSpPr>
          <p:cNvPr id="4" name="Text 2">
            <a:extLst xmlns:a="http://schemas.openxmlformats.org/drawingml/2006/main">
              <a:ext uri="{FF2B5EF4-FFF2-40B4-BE49-F238E27FC236}">
                <a16:creationId xmlns:a16="http://schemas.microsoft.com/office/drawing/2014/main" id="{61C96963-5203-441F-BCA4-E6F094D11433}"/>
              </a:ext>
            </a:extLst>
          </p:cNvPr>
          <p:cNvSpPr>
            <a:spLocks xmlns:a="http://schemas.openxmlformats.org/drawingml/2006/main" noGrp="1"/>
          </p:cNvSpPr>
          <p:nvPr/>
        </p:nvSpPr>
        <p:spPr>
          <a:xfrm xmlns:a="http://schemas.openxmlformats.org/drawingml/2006/main">
            <a:off x="457200" y="1463040"/>
            <a:ext cx="3383280" cy="914400"/>
          </a:xfrm>
          <a:prstGeom xmlns:a="http://schemas.openxmlformats.org/drawingml/2006/main" prst="rect">
            <a:avLst/>
          </a:prstGeom>
          <a:noFill xmlns:a="http://schemas.openxmlformats.org/drawingml/2006/main"/>
        </p:spPr>
        <p:txBody>
          <a:bodyPr xmlns:a="http://schemas.openxmlformats.org/drawingml/2006/main" wrap="square" anchor="ctr"/>
          <a:lstStyle xmlns:a="http://schemas.openxmlformats.org/drawingml/2006/main"/>
          <a:p xmlns:a="http://schemas.openxmlformats.org/drawingml/2006/main">
            <a:pPr marL="0" indent="0">
              <a:buNone/>
            </a:pPr>
            <a:r>
              <a:rPr sz="3000" b="1">
                <a:solidFill>
                  <a:srgbClr val="FFFFFF"/>
                </a:solidFill>
                <a:latin typeface="Cambria"/>
                <a:ea typeface="Cambria"/>
                <a:cs typeface="Cambria"/>
              </a:rPr>
              <a:t>Buddy Check</a:t>
            </a:r>
            <a:endParaRPr sz="3000"/>
          </a:p>
        </p:txBody>
      </p:sp>
      <p:sp>
        <p:nvSpPr>
          <p:cNvPr id="5" name="Text 3">
            <a:extLst xmlns:a="http://schemas.openxmlformats.org/drawingml/2006/main">
              <a:ext uri="{FF2B5EF4-FFF2-40B4-BE49-F238E27FC236}">
                <a16:creationId xmlns:a16="http://schemas.microsoft.com/office/drawing/2014/main" id="{4B5F0F2F-3A4C-4576-A329-E88C833C9FDE}"/>
              </a:ext>
            </a:extLst>
          </p:cNvPr>
          <p:cNvSpPr>
            <a:spLocks xmlns:a="http://schemas.openxmlformats.org/drawingml/2006/main" noGrp="1"/>
          </p:cNvSpPr>
          <p:nvPr/>
        </p:nvSpPr>
        <p:spPr>
          <a:xfrm xmlns:a="http://schemas.openxmlformats.org/drawingml/2006/main">
            <a:off x="457200" y="2377440"/>
            <a:ext cx="3383280" cy="1463040"/>
          </a:xfrm>
          <a:prstGeom xmlns:a="http://schemas.openxmlformats.org/drawingml/2006/main" prst="rect">
            <a:avLst/>
          </a:prstGeom>
          <a:noFill xmlns:a="http://schemas.openxmlformats.org/drawingml/2006/main"/>
        </p:spPr>
        <p:txBody>
          <a:bodyPr xmlns:a="http://schemas.openxmlformats.org/drawingml/2006/main" wrap="square" anchor="ctr"/>
          <a:lstStyle xmlns:a="http://schemas.openxmlformats.org/drawingml/2006/main"/>
          <a:p xmlns:a="http://schemas.openxmlformats.org/drawingml/2006/main">
            <a:pPr marL="0" indent="0">
              <a:buNone/>
            </a:pPr>
            <a:r>
              <a:rPr sz="1400" i="1">
                <a:solidFill>
                  <a:srgbClr val="CADCFC"/>
                </a:solidFill>
                <a:latin typeface="Calibri"/>
                <a:ea typeface="Calibri"/>
                <a:cs typeface="Calibri"/>
              </a:rPr>
              <a:t>The heartbeat of the program; regular human contact that catches trouble early.</a:t>
            </a:r>
            <a:endParaRPr sz="1400"/>
          </a:p>
        </p:txBody>
      </p:sp>
      <p:sp>
        <p:nvSpPr>
          <p:cNvPr id="6" name="Text 4">
            <a:extLst xmlns:a="http://schemas.openxmlformats.org/drawingml/2006/main">
              <a:ext uri="{FF2B5EF4-FFF2-40B4-BE49-F238E27FC236}">
                <a16:creationId xmlns:a16="http://schemas.microsoft.com/office/drawing/2014/main" id="{66B9FEDF-2348-4030-BB4C-C315FBE8068F}"/>
              </a:ext>
            </a:extLst>
          </p:cNvPr>
          <p:cNvSpPr>
            <a:spLocks xmlns:a="http://schemas.openxmlformats.org/drawingml/2006/main" noGrp="1"/>
          </p:cNvSpPr>
          <p:nvPr/>
        </p:nvSpPr>
        <p:spPr>
          <a:xfrm xmlns:a="http://schemas.openxmlformats.org/drawingml/2006/main">
            <a:off x="457200" y="4114800"/>
            <a:ext cx="3383280" cy="2194560"/>
          </a:xfrm>
          <a:prstGeom xmlns:a="http://schemas.openxmlformats.org/drawingml/2006/main" prst="rect">
            <a:avLst/>
          </a:prstGeom>
          <a:noFill xmlns:a="http://schemas.openxmlformats.org/drawingml/2006/main"/>
        </p:spPr>
        <p:txBody>
          <a:bodyPr xmlns:a="http://schemas.openxmlformats.org/drawingml/2006/main" wrap="square" anchor="ctr"/>
          <a:lstStyle xmlns:a="http://schemas.openxmlformats.org/drawingml/2006/main"/>
          <a:p xmlns:a="http://schemas.openxmlformats.org/drawingml/2006/main">
            <a:pPr marL="342900" indent="-342900">
              <a:spcAft>
                <a:spcPts val="1000"/>
              </a:spcAft>
              <a:buSzPct val="100000"/>
              <a:buChar char="●"/>
            </a:pPr>
            <a:r>
              <a:rPr sz="1300">
                <a:solidFill>
                  <a:srgbClr val="FFFFFF"/>
                </a:solidFill>
                <a:latin typeface="Calibri"/>
                <a:ea typeface="Calibri"/>
                <a:cs typeface="Calibri"/>
              </a:rPr>
              <a:t>Monthly phone call</a:t>
            </a:r>
            <a:endParaRPr sz="1300"/>
          </a:p>
          <a:p xmlns:a="http://schemas.openxmlformats.org/drawingml/2006/main">
            <a:pPr marL="342900" indent="-342900">
              <a:spcAft>
                <a:spcPts val="1000"/>
              </a:spcAft>
              <a:buSzPct val="100000"/>
              <a:buChar char="●"/>
            </a:pPr>
            <a:r>
              <a:rPr sz="1300">
                <a:solidFill>
                  <a:srgbClr val="FFFFFF"/>
                </a:solidFill>
                <a:latin typeface="Calibri"/>
                <a:ea typeface="Calibri"/>
                <a:cs typeface="Calibri"/>
              </a:rPr>
              <a:t>Birthday &amp; holiday calls</a:t>
            </a:r>
            <a:endParaRPr sz="1300"/>
          </a:p>
          <a:p xmlns:a="http://schemas.openxmlformats.org/drawingml/2006/main">
            <a:pPr marL="342900" indent="-342900">
              <a:spcAft>
                <a:spcPts val="1000"/>
              </a:spcAft>
              <a:buSzPct val="100000"/>
              <a:buChar char="●"/>
            </a:pPr>
            <a:r>
              <a:rPr sz="1300">
                <a:solidFill>
                  <a:srgbClr val="FFFFFF"/>
                </a:solidFill>
                <a:latin typeface="Calibri"/>
                <a:ea typeface="Calibri"/>
                <a:cs typeface="Calibri"/>
              </a:rPr>
              <a:t>After surgery or hospitalization</a:t>
            </a:r>
            <a:endParaRPr sz="1300"/>
          </a:p>
          <a:p xmlns:a="http://schemas.openxmlformats.org/drawingml/2006/main">
            <a:pPr marL="342900" indent="-342900">
              <a:spcAft>
                <a:spcPts val="1000"/>
              </a:spcAft>
              <a:buSzPct val="100000"/>
              <a:buChar char="●"/>
            </a:pPr>
            <a:r>
              <a:rPr sz="1300">
                <a:solidFill>
                  <a:srgbClr val="FFFFFF"/>
                </a:solidFill>
                <a:latin typeface="Calibri"/>
                <a:ea typeface="Calibri"/>
                <a:cs typeface="Calibri"/>
              </a:rPr>
              <a:t>Following a funeral or hard anniversary</a:t>
            </a:r>
            <a:endParaRPr sz="1300"/>
          </a:p>
        </p:txBody>
      </p:sp>
      <p:sp>
        <p:nvSpPr>
          <p:cNvPr id="7" name="Text 5">
            <a:extLst xmlns:a="http://schemas.openxmlformats.org/drawingml/2006/main">
              <a:ext uri="{FF2B5EF4-FFF2-40B4-BE49-F238E27FC236}">
                <a16:creationId xmlns:a16="http://schemas.microsoft.com/office/drawing/2014/main" id="{F895BCBF-939E-499C-ADD5-6CA2F250890F}"/>
              </a:ext>
            </a:extLst>
          </p:cNvPr>
          <p:cNvSpPr>
            <a:spLocks xmlns:a="http://schemas.openxmlformats.org/drawingml/2006/main" noGrp="1"/>
          </p:cNvSpPr>
          <p:nvPr/>
        </p:nvSpPr>
        <p:spPr>
          <a:xfrm xmlns:a="http://schemas.openxmlformats.org/drawingml/2006/main">
            <a:off x="4572000" y="2011680"/>
            <a:ext cx="6858000" cy="1828800"/>
          </a:xfrm>
          <a:prstGeom xmlns:a="http://schemas.openxmlformats.org/drawingml/2006/main" prst="rect">
            <a:avLst/>
          </a:prstGeom>
          <a:noFill xmlns:a="http://schemas.openxmlformats.org/drawingml/2006/main"/>
        </p:spPr>
        <p:txBody>
          <a:bodyPr xmlns:a="http://schemas.openxmlformats.org/drawingml/2006/main" wrap="square" anchor="t"/>
          <a:lstStyle xmlns:a="http://schemas.openxmlformats.org/drawingml/2006/main"/>
          <a:p xmlns:a="http://schemas.openxmlformats.org/drawingml/2006/main">
            <a:pPr marL="0" indent="0">
              <a:lnSpc>
                <a:spcPct val="130000"/>
              </a:lnSpc>
              <a:buNone/>
            </a:pPr>
            <a:r>
              <a:rPr sz="1800">
                <a:solidFill>
                  <a:srgbClr val="1A1A1A"/>
                </a:solidFill>
                <a:latin typeface="Calibri"/>
                <a:ea typeface="Calibri"/>
                <a:cs typeface="Calibri"/>
              </a:rPr>
              <a:t>Every touch is logged so no one falls through the cracks. Two missed attempts trigger an in person check.</a:t>
            </a:r>
            <a:endParaRPr sz="1800"/>
          </a:p>
        </p:txBody>
      </p:sp>
      <p:sp>
        <p:nvSpPr>
          <p:cNvPr id="8" name="Text 6">
            <a:extLst xmlns:a="http://schemas.openxmlformats.org/drawingml/2006/main">
              <a:ext uri="{FF2B5EF4-FFF2-40B4-BE49-F238E27FC236}">
                <a16:creationId xmlns:a16="http://schemas.microsoft.com/office/drawing/2014/main" id="{E49A9FA4-F76F-4E65-9CF1-011FC9346944}"/>
              </a:ext>
            </a:extLst>
          </p:cNvPr>
          <p:cNvSpPr>
            <a:spLocks xmlns:a="http://schemas.openxmlformats.org/drawingml/2006/main" noGrp="1"/>
          </p:cNvSpPr>
          <p:nvPr/>
        </p:nvSpPr>
        <p:spPr>
          <a:xfrm xmlns:a="http://schemas.openxmlformats.org/drawingml/2006/main">
            <a:off x="4572000" y="4206240"/>
            <a:ext cx="6675120" cy="731520"/>
          </a:xfrm>
          <a:prstGeom xmlns:a="http://schemas.openxmlformats.org/drawingml/2006/main" prst="rect">
            <a:avLst/>
          </a:prstGeom>
          <a:noFill xmlns:a="http://schemas.openxmlformats.org/drawingml/2006/main"/>
        </p:spPr>
        <p:txBody>
          <a:bodyPr xmlns:a="http://schemas.openxmlformats.org/drawingml/2006/main" wrap="square" anchor="ctr"/>
          <a:lstStyle xmlns:a="http://schemas.openxmlformats.org/drawingml/2006/main"/>
          <a:p xmlns:a="http://schemas.openxmlformats.org/drawingml/2006/main">
            <a:pPr marL="0" indent="0">
              <a:buNone/>
            </a:pPr>
            <a:r>
              <a:rPr sz="1500" i="1">
                <a:solidFill>
                  <a:srgbClr val="5A5A5A"/>
                </a:solidFill>
                <a:latin typeface="Calibri"/>
                <a:ea typeface="Calibri"/>
                <a:cs typeface="Calibri"/>
              </a:rPr>
              <a:t>It is the simplest part of WE GOT YOU, and the most important.</a:t>
            </a:r>
            <a:endParaRPr sz="1500"/>
          </a:p>
        </p:txBody>
      </p:sp>
      <p:sp>
        <p:nvSpPr>
          <p:cNvPr id="9" name="Text 7">
            <a:extLst xmlns:a="http://schemas.openxmlformats.org/drawingml/2006/main">
              <a:ext uri="{FF2B5EF4-FFF2-40B4-BE49-F238E27FC236}">
                <a16:creationId xmlns:a16="http://schemas.microsoft.com/office/drawing/2014/main" id="{9B7874E0-3B20-40BA-9F30-04F20949D33F}"/>
              </a:ext>
            </a:extLst>
          </p:cNvPr>
          <p:cNvSpPr>
            <a:spLocks xmlns:a="http://schemas.openxmlformats.org/drawingml/2006/main" noGrp="1"/>
          </p:cNvSpPr>
          <p:nvPr/>
        </p:nvSpPr>
        <p:spPr>
          <a:xfrm xmlns:a="http://schemas.openxmlformats.org/drawingml/2006/main">
            <a:off x="457200" y="6510528"/>
            <a:ext cx="7315200" cy="274320"/>
          </a:xfrm>
          <a:prstGeom xmlns:a="http://schemas.openxmlformats.org/drawingml/2006/main" prst="rect">
            <a:avLst/>
          </a:prstGeom>
          <a:noFill xmlns:a="http://schemas.openxmlformats.org/drawingml/2006/main"/>
        </p:spPr>
        <p:txBody>
          <a:bodyPr xmlns:a="http://schemas.openxmlformats.org/drawingml/2006/main" wrap="square" anchor="ctr"/>
          <a:lstStyle xmlns:a="http://schemas.openxmlformats.org/drawingml/2006/main"/>
          <a:p xmlns:a="http://schemas.openxmlformats.org/drawingml/2006/main">
            <a:pPr marL="0" indent="0">
              <a:buNone/>
            </a:pPr>
            <a:r>
              <a:rPr sz="900">
                <a:solidFill>
                  <a:srgbClr val="999999"/>
                </a:solidFill>
                <a:latin typeface="Calibri"/>
                <a:ea typeface="Calibri"/>
                <a:cs typeface="Calibri"/>
              </a:rPr>
              <a:t>WE GOT YOU | Community Overview</a:t>
            </a:r>
            <a:endParaRPr sz="900"/>
          </a:p>
        </p:txBody>
      </p:sp>
      <p:sp>
        <p:nvSpPr>
          <p:cNvPr id="10" name="Text 8">
            <a:extLst xmlns:a="http://schemas.openxmlformats.org/drawingml/2006/main">
              <a:ext uri="{FF2B5EF4-FFF2-40B4-BE49-F238E27FC236}">
                <a16:creationId xmlns:a16="http://schemas.microsoft.com/office/drawing/2014/main" id="{4B4B8CBD-64DE-4EB5-9D3E-1591363244C2}"/>
              </a:ext>
            </a:extLst>
          </p:cNvPr>
          <p:cNvSpPr>
            <a:spLocks xmlns:a="http://schemas.openxmlformats.org/drawingml/2006/main" noGrp="1"/>
          </p:cNvSpPr>
          <p:nvPr/>
        </p:nvSpPr>
        <p:spPr>
          <a:xfrm xmlns:a="http://schemas.openxmlformats.org/drawingml/2006/main">
            <a:off x="10332720" y="6510528"/>
            <a:ext cx="1828800" cy="274320"/>
          </a:xfrm>
          <a:prstGeom xmlns:a="http://schemas.openxmlformats.org/drawingml/2006/main" prst="rect">
            <a:avLst/>
          </a:prstGeom>
          <a:noFill xmlns:a="http://schemas.openxmlformats.org/drawingml/2006/main"/>
        </p:spPr>
        <p:txBody>
          <a:bodyPr xmlns:a="http://schemas.openxmlformats.org/drawingml/2006/main" wrap="square" anchor="ctr"/>
          <a:lstStyle xmlns:a="http://schemas.openxmlformats.org/drawingml/2006/main"/>
          <a:p xmlns:a="http://schemas.openxmlformats.org/drawingml/2006/main">
            <a:pPr marL="0" indent="0" algn="r">
              <a:buNone/>
            </a:pPr>
            <a:r>
              <a:rPr sz="900">
                <a:solidFill>
                  <a:srgbClr val="999999"/>
                </a:solidFill>
                <a:latin typeface="Calibri"/>
                <a:ea typeface="Calibri"/>
                <a:cs typeface="Calibri"/>
              </a:rPr>
              <a:t>AMVETS Riders</a:t>
            </a:r>
            <a:endParaRPr sz="900"/>
          </a:p>
        </p:txBody>
      </p:sp>
    </p:spTree>
    <p:extLst>
      <p:ext uri="{BB962C8B-B14F-4D97-AF65-F5344CB8AC3E}">
        <p14:creationId xmlns:p14="http://schemas.microsoft.com/office/powerpoint/2010/main" val="1614417694"/>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Shape 0">
            <a:extLst xmlns:a="http://schemas.openxmlformats.org/drawingml/2006/main">
              <a:ext uri="{FF2B5EF4-FFF2-40B4-BE49-F238E27FC236}">
                <a16:creationId xmlns:a16="http://schemas.microsoft.com/office/drawing/2014/main" id="{6001536F-A970-42B9-A8EB-FFCBD0DD80CE}"/>
              </a:ext>
            </a:extLst>
          </p:cNvPr>
          <p:cNvSpPr>
            <a:spLocks xmlns:a="http://schemas.openxmlformats.org/drawingml/2006/main" noGrp="1"/>
          </p:cNvSpPr>
          <p:nvPr/>
        </p:nvSpPr>
        <p:spPr>
          <a:xfrm xmlns:a="http://schemas.openxmlformats.org/drawingml/2006/main">
            <a:off x="0" y="0"/>
            <a:ext cx="4206240" cy="6858000"/>
          </a:xfrm>
          <a:prstGeom xmlns:a="http://schemas.openxmlformats.org/drawingml/2006/main" prst="rect">
            <a:avLst/>
          </a:prstGeom>
          <a:solidFill xmlns:a="http://schemas.openxmlformats.org/drawingml/2006/main">
            <a:srgbClr val="8B1E1E"/>
          </a:solidFill>
        </p:spPr>
      </p:sp>
      <p:sp>
        <p:nvSpPr>
          <p:cNvPr id="3" name="Text 1">
            <a:extLst xmlns:a="http://schemas.openxmlformats.org/drawingml/2006/main">
              <a:ext uri="{FF2B5EF4-FFF2-40B4-BE49-F238E27FC236}">
                <a16:creationId xmlns:a16="http://schemas.microsoft.com/office/drawing/2014/main" id="{37BF75F9-99FB-4227-B620-84F8A565AC0A}"/>
              </a:ext>
            </a:extLst>
          </p:cNvPr>
          <p:cNvSpPr>
            <a:spLocks xmlns:a="http://schemas.openxmlformats.org/drawingml/2006/main" noGrp="1"/>
          </p:cNvSpPr>
          <p:nvPr/>
        </p:nvSpPr>
        <p:spPr>
          <a:xfrm xmlns:a="http://schemas.openxmlformats.org/drawingml/2006/main">
            <a:off x="457200" y="548640"/>
            <a:ext cx="2743200" cy="914400"/>
          </a:xfrm>
          <a:prstGeom xmlns:a="http://schemas.openxmlformats.org/drawingml/2006/main" prst="rect">
            <a:avLst/>
          </a:prstGeom>
          <a:noFill xmlns:a="http://schemas.openxmlformats.org/drawingml/2006/main"/>
        </p:spPr>
        <p:txBody>
          <a:bodyPr xmlns:a="http://schemas.openxmlformats.org/drawingml/2006/main" wrap="square" anchor="ctr"/>
          <a:lstStyle xmlns:a="http://schemas.openxmlformats.org/drawingml/2006/main"/>
          <a:p xmlns:a="http://schemas.openxmlformats.org/drawingml/2006/main">
            <a:pPr marL="0" indent="0">
              <a:buNone/>
            </a:pPr>
            <a:r>
              <a:rPr sz="4600" b="1">
                <a:solidFill>
                  <a:srgbClr val="F4D9A0"/>
                </a:solidFill>
                <a:latin typeface="Cambria"/>
                <a:ea typeface="Cambria"/>
                <a:cs typeface="Cambria"/>
              </a:rPr>
              <a:t>02</a:t>
            </a:r>
            <a:endParaRPr sz="4600"/>
          </a:p>
        </p:txBody>
      </p:sp>
      <p:sp>
        <p:nvSpPr>
          <p:cNvPr id="4" name="Text 2">
            <a:extLst xmlns:a="http://schemas.openxmlformats.org/drawingml/2006/main">
              <a:ext uri="{FF2B5EF4-FFF2-40B4-BE49-F238E27FC236}">
                <a16:creationId xmlns:a16="http://schemas.microsoft.com/office/drawing/2014/main" id="{5D0FF270-48A0-4140-B131-564CBB9D31BA}"/>
              </a:ext>
            </a:extLst>
          </p:cNvPr>
          <p:cNvSpPr>
            <a:spLocks xmlns:a="http://schemas.openxmlformats.org/drawingml/2006/main" noGrp="1"/>
          </p:cNvSpPr>
          <p:nvPr/>
        </p:nvSpPr>
        <p:spPr>
          <a:xfrm xmlns:a="http://schemas.openxmlformats.org/drawingml/2006/main">
            <a:off x="457200" y="1463040"/>
            <a:ext cx="3566160" cy="1188720"/>
          </a:xfrm>
          <a:prstGeom xmlns:a="http://schemas.openxmlformats.org/drawingml/2006/main" prst="rect">
            <a:avLst/>
          </a:prstGeom>
          <a:noFill xmlns:a="http://schemas.openxmlformats.org/drawingml/2006/main"/>
        </p:spPr>
        <p:txBody>
          <a:bodyPr xmlns:a="http://schemas.openxmlformats.org/drawingml/2006/main" wrap="square" anchor="ctr"/>
          <a:lstStyle xmlns:a="http://schemas.openxmlformats.org/drawingml/2006/main"/>
          <a:p xmlns:a="http://schemas.openxmlformats.org/drawingml/2006/main">
            <a:pPr marL="0" indent="0">
              <a:buNone/>
            </a:pPr>
            <a:r>
              <a:rPr sz="2700" b="1">
                <a:solidFill>
                  <a:srgbClr val="FFFFFF"/>
                </a:solidFill>
                <a:latin typeface="Cambria"/>
                <a:ea typeface="Cambria"/>
                <a:cs typeface="Cambria"/>
              </a:rPr>
              <a:t>Chapter Relief Fund</a:t>
            </a:r>
            <a:endParaRPr sz="2700"/>
          </a:p>
        </p:txBody>
      </p:sp>
      <p:sp>
        <p:nvSpPr>
          <p:cNvPr id="5" name="Text 3">
            <a:extLst xmlns:a="http://schemas.openxmlformats.org/drawingml/2006/main">
              <a:ext uri="{FF2B5EF4-FFF2-40B4-BE49-F238E27FC236}">
                <a16:creationId xmlns:a16="http://schemas.microsoft.com/office/drawing/2014/main" id="{64FEDCBB-FAB1-4C00-BEF3-EAB70E29C9E2}"/>
              </a:ext>
            </a:extLst>
          </p:cNvPr>
          <p:cNvSpPr>
            <a:spLocks xmlns:a="http://schemas.openxmlformats.org/drawingml/2006/main" noGrp="1"/>
          </p:cNvSpPr>
          <p:nvPr/>
        </p:nvSpPr>
        <p:spPr>
          <a:xfrm xmlns:a="http://schemas.openxmlformats.org/drawingml/2006/main">
            <a:off x="457200" y="2743200"/>
            <a:ext cx="3383280" cy="1097280"/>
          </a:xfrm>
          <a:prstGeom xmlns:a="http://schemas.openxmlformats.org/drawingml/2006/main" prst="rect">
            <a:avLst/>
          </a:prstGeom>
          <a:noFill xmlns:a="http://schemas.openxmlformats.org/drawingml/2006/main"/>
        </p:spPr>
        <p:txBody>
          <a:bodyPr xmlns:a="http://schemas.openxmlformats.org/drawingml/2006/main" wrap="square" anchor="ctr"/>
          <a:lstStyle xmlns:a="http://schemas.openxmlformats.org/drawingml/2006/main"/>
          <a:p xmlns:a="http://schemas.openxmlformats.org/drawingml/2006/main">
            <a:pPr marL="0" indent="0">
              <a:buNone/>
            </a:pPr>
            <a:r>
              <a:rPr sz="1400" i="1">
                <a:solidFill>
                  <a:srgbClr val="F6E3DD"/>
                </a:solidFill>
                <a:latin typeface="Calibri"/>
                <a:ea typeface="Calibri"/>
                <a:cs typeface="Calibri"/>
              </a:rPr>
              <a:t>Fast, accountable emergency assistance; never a decision made by one person.</a:t>
            </a:r>
            <a:endParaRPr sz="1400"/>
          </a:p>
        </p:txBody>
      </p:sp>
      <p:sp>
        <p:nvSpPr>
          <p:cNvPr id="6" name="Text 4">
            <a:extLst xmlns:a="http://schemas.openxmlformats.org/drawingml/2006/main">
              <a:ext uri="{FF2B5EF4-FFF2-40B4-BE49-F238E27FC236}">
                <a16:creationId xmlns:a16="http://schemas.microsoft.com/office/drawing/2014/main" id="{78AA816B-A99A-4760-91E7-E457AFD35E82}"/>
              </a:ext>
            </a:extLst>
          </p:cNvPr>
          <p:cNvSpPr>
            <a:spLocks xmlns:a="http://schemas.openxmlformats.org/drawingml/2006/main" noGrp="1"/>
          </p:cNvSpPr>
          <p:nvPr/>
        </p:nvSpPr>
        <p:spPr>
          <a:xfrm xmlns:a="http://schemas.openxmlformats.org/drawingml/2006/main">
            <a:off x="457200" y="4023360"/>
            <a:ext cx="3383280" cy="2194560"/>
          </a:xfrm>
          <a:prstGeom xmlns:a="http://schemas.openxmlformats.org/drawingml/2006/main" prst="rect">
            <a:avLst/>
          </a:prstGeom>
          <a:noFill xmlns:a="http://schemas.openxmlformats.org/drawingml/2006/main"/>
        </p:spPr>
        <p:txBody>
          <a:bodyPr xmlns:a="http://schemas.openxmlformats.org/drawingml/2006/main" wrap="square" anchor="ctr"/>
          <a:lstStyle xmlns:a="http://schemas.openxmlformats.org/drawingml/2006/main"/>
          <a:p xmlns:a="http://schemas.openxmlformats.org/drawingml/2006/main">
            <a:pPr marL="342900" indent="-342900">
              <a:spcAft>
                <a:spcPts val="1000"/>
              </a:spcAft>
              <a:buSzPct val="100000"/>
              <a:buChar char="●"/>
            </a:pPr>
            <a:r>
              <a:rPr sz="1300">
                <a:solidFill>
                  <a:srgbClr val="FFFFFF"/>
                </a:solidFill>
                <a:latin typeface="Calibri"/>
                <a:ea typeface="Calibri"/>
                <a:cs typeface="Calibri"/>
              </a:rPr>
              <a:t>Housing &amp; eviction prevention</a:t>
            </a:r>
            <a:endParaRPr sz="1300"/>
          </a:p>
          <a:p xmlns:a="http://schemas.openxmlformats.org/drawingml/2006/main">
            <a:pPr marL="342900" indent="-342900">
              <a:spcAft>
                <a:spcPts val="1000"/>
              </a:spcAft>
              <a:buSzPct val="100000"/>
              <a:buChar char="●"/>
            </a:pPr>
            <a:r>
              <a:rPr sz="1300">
                <a:solidFill>
                  <a:srgbClr val="FFFFFF"/>
                </a:solidFill>
                <a:latin typeface="Calibri"/>
                <a:ea typeface="Calibri"/>
                <a:cs typeface="Calibri"/>
              </a:rPr>
              <a:t>Utility shutoff prevention</a:t>
            </a:r>
            <a:endParaRPr sz="1300"/>
          </a:p>
          <a:p xmlns:a="http://schemas.openxmlformats.org/drawingml/2006/main">
            <a:pPr marL="342900" indent="-342900">
              <a:spcAft>
                <a:spcPts val="1000"/>
              </a:spcAft>
              <a:buSzPct val="100000"/>
              <a:buChar char="●"/>
            </a:pPr>
            <a:r>
              <a:rPr sz="1300">
                <a:solidFill>
                  <a:srgbClr val="FFFFFF"/>
                </a:solidFill>
                <a:latin typeface="Calibri"/>
                <a:ea typeface="Calibri"/>
                <a:cs typeface="Calibri"/>
              </a:rPr>
              <a:t>Food assistance</a:t>
            </a:r>
            <a:endParaRPr sz="1300"/>
          </a:p>
          <a:p xmlns:a="http://schemas.openxmlformats.org/drawingml/2006/main">
            <a:pPr marL="342900" indent="-342900">
              <a:spcAft>
                <a:spcPts val="1000"/>
              </a:spcAft>
              <a:buSzPct val="100000"/>
              <a:buChar char="●"/>
            </a:pPr>
            <a:r>
              <a:rPr sz="1300">
                <a:solidFill>
                  <a:srgbClr val="FFFFFF"/>
                </a:solidFill>
                <a:latin typeface="Calibri"/>
                <a:ea typeface="Calibri"/>
                <a:cs typeface="Calibri"/>
              </a:rPr>
              <a:t>Emergency medical needs</a:t>
            </a:r>
            <a:endParaRPr sz="1300"/>
          </a:p>
        </p:txBody>
      </p:sp>
      <p:sp>
        <p:nvSpPr>
          <p:cNvPr id="7" name="Text 5">
            <a:extLst xmlns:a="http://schemas.openxmlformats.org/drawingml/2006/main">
              <a:ext uri="{FF2B5EF4-FFF2-40B4-BE49-F238E27FC236}">
                <a16:creationId xmlns:a16="http://schemas.microsoft.com/office/drawing/2014/main" id="{E73FD5AB-C091-4CB7-986D-71D6306148FA}"/>
              </a:ext>
            </a:extLst>
          </p:cNvPr>
          <p:cNvSpPr>
            <a:spLocks xmlns:a="http://schemas.openxmlformats.org/drawingml/2006/main" noGrp="1"/>
          </p:cNvSpPr>
          <p:nvPr/>
        </p:nvSpPr>
        <p:spPr>
          <a:xfrm xmlns:a="http://schemas.openxmlformats.org/drawingml/2006/main">
            <a:off x="4572000" y="2011680"/>
            <a:ext cx="6858000" cy="1463040"/>
          </a:xfrm>
          <a:prstGeom xmlns:a="http://schemas.openxmlformats.org/drawingml/2006/main" prst="rect">
            <a:avLst/>
          </a:prstGeom>
          <a:noFill xmlns:a="http://schemas.openxmlformats.org/drawingml/2006/main"/>
        </p:spPr>
        <p:txBody>
          <a:bodyPr xmlns:a="http://schemas.openxmlformats.org/drawingml/2006/main" wrap="square" anchor="t"/>
          <a:lstStyle xmlns:a="http://schemas.openxmlformats.org/drawingml/2006/main"/>
          <a:p xmlns:a="http://schemas.openxmlformats.org/drawingml/2006/main">
            <a:pPr marL="0" indent="0">
              <a:lnSpc>
                <a:spcPct val="130000"/>
              </a:lnSpc>
              <a:buNone/>
            </a:pPr>
            <a:r>
              <a:rPr sz="1800">
                <a:solidFill>
                  <a:srgbClr val="1A1A1A"/>
                </a:solidFill>
                <a:latin typeface="Calibri"/>
                <a:ea typeface="Calibri"/>
                <a:cs typeface="Calibri"/>
              </a:rPr>
              <a:t>Two approvals are required. The Chapter Treasurer records and processes approved payments.</a:t>
            </a:r>
            <a:endParaRPr sz="1800"/>
          </a:p>
        </p:txBody>
      </p:sp>
      <p:sp>
        <p:nvSpPr>
          <p:cNvPr id="8" name="Text 6">
            <a:extLst xmlns:a="http://schemas.openxmlformats.org/drawingml/2006/main">
              <a:ext uri="{FF2B5EF4-FFF2-40B4-BE49-F238E27FC236}">
                <a16:creationId xmlns:a16="http://schemas.microsoft.com/office/drawing/2014/main" id="{493139D5-0110-4051-86E5-5A45CF9A4CCD}"/>
              </a:ext>
            </a:extLst>
          </p:cNvPr>
          <p:cNvSpPr>
            <a:spLocks xmlns:a="http://schemas.openxmlformats.org/drawingml/2006/main" noGrp="1"/>
          </p:cNvSpPr>
          <p:nvPr/>
        </p:nvSpPr>
        <p:spPr>
          <a:xfrm xmlns:a="http://schemas.openxmlformats.org/drawingml/2006/main">
            <a:off x="4572000" y="3657600"/>
            <a:ext cx="6675120" cy="1280160"/>
          </a:xfrm>
          <a:prstGeom xmlns:a="http://schemas.openxmlformats.org/drawingml/2006/main" prst="rect">
            <a:avLst/>
          </a:prstGeom>
          <a:noFill xmlns:a="http://schemas.openxmlformats.org/drawingml/2006/main"/>
        </p:spPr>
        <p:txBody>
          <a:bodyPr xmlns:a="http://schemas.openxmlformats.org/drawingml/2006/main" wrap="square" anchor="ctr"/>
          <a:lstStyle xmlns:a="http://schemas.openxmlformats.org/drawingml/2006/main"/>
          <a:p xmlns:a="http://schemas.openxmlformats.org/drawingml/2006/main">
            <a:pPr marL="0" indent="0">
              <a:lnSpc>
                <a:spcPct val="130000"/>
              </a:lnSpc>
              <a:buNone/>
            </a:pPr>
            <a:r>
              <a:rPr sz="1500">
                <a:solidFill>
                  <a:srgbClr val="5A5A5A"/>
                </a:solidFill>
                <a:latin typeface="Calibri"/>
                <a:ea typeface="Calibri"/>
                <a:cs typeface="Calibri"/>
              </a:rPr>
              <a:t>Funded by rides, raffles, sponsorships, memorial funds, and community donations. Every dollar is recorded and reviewed under Chapter controls.</a:t>
            </a:r>
            <a:endParaRPr sz="1500"/>
          </a:p>
        </p:txBody>
      </p:sp>
      <p:sp>
        <p:nvSpPr>
          <p:cNvPr id="9" name="Text 7">
            <a:extLst xmlns:a="http://schemas.openxmlformats.org/drawingml/2006/main">
              <a:ext uri="{FF2B5EF4-FFF2-40B4-BE49-F238E27FC236}">
                <a16:creationId xmlns:a16="http://schemas.microsoft.com/office/drawing/2014/main" id="{84160CE0-F26B-4A01-B76A-1B873AAB0072}"/>
              </a:ext>
            </a:extLst>
          </p:cNvPr>
          <p:cNvSpPr>
            <a:spLocks xmlns:a="http://schemas.openxmlformats.org/drawingml/2006/main" noGrp="1"/>
          </p:cNvSpPr>
          <p:nvPr/>
        </p:nvSpPr>
        <p:spPr>
          <a:xfrm xmlns:a="http://schemas.openxmlformats.org/drawingml/2006/main">
            <a:off x="457200" y="6510528"/>
            <a:ext cx="7315200" cy="274320"/>
          </a:xfrm>
          <a:prstGeom xmlns:a="http://schemas.openxmlformats.org/drawingml/2006/main" prst="rect">
            <a:avLst/>
          </a:prstGeom>
          <a:noFill xmlns:a="http://schemas.openxmlformats.org/drawingml/2006/main"/>
        </p:spPr>
        <p:txBody>
          <a:bodyPr xmlns:a="http://schemas.openxmlformats.org/drawingml/2006/main" wrap="square" anchor="ctr"/>
          <a:lstStyle xmlns:a="http://schemas.openxmlformats.org/drawingml/2006/main"/>
          <a:p xmlns:a="http://schemas.openxmlformats.org/drawingml/2006/main">
            <a:pPr marL="0" indent="0">
              <a:buNone/>
            </a:pPr>
            <a:r>
              <a:rPr sz="900">
                <a:solidFill>
                  <a:srgbClr val="999999"/>
                </a:solidFill>
                <a:latin typeface="Calibri"/>
                <a:ea typeface="Calibri"/>
                <a:cs typeface="Calibri"/>
              </a:rPr>
              <a:t>WE GOT YOU | Community Overview</a:t>
            </a:r>
            <a:endParaRPr sz="900"/>
          </a:p>
        </p:txBody>
      </p:sp>
      <p:sp>
        <p:nvSpPr>
          <p:cNvPr id="10" name="Text 8">
            <a:extLst xmlns:a="http://schemas.openxmlformats.org/drawingml/2006/main">
              <a:ext uri="{FF2B5EF4-FFF2-40B4-BE49-F238E27FC236}">
                <a16:creationId xmlns:a16="http://schemas.microsoft.com/office/drawing/2014/main" id="{605435E3-9CD2-48BB-B16A-F47395715225}"/>
              </a:ext>
            </a:extLst>
          </p:cNvPr>
          <p:cNvSpPr>
            <a:spLocks xmlns:a="http://schemas.openxmlformats.org/drawingml/2006/main" noGrp="1"/>
          </p:cNvSpPr>
          <p:nvPr/>
        </p:nvSpPr>
        <p:spPr>
          <a:xfrm xmlns:a="http://schemas.openxmlformats.org/drawingml/2006/main">
            <a:off x="10332720" y="6510528"/>
            <a:ext cx="1828800" cy="274320"/>
          </a:xfrm>
          <a:prstGeom xmlns:a="http://schemas.openxmlformats.org/drawingml/2006/main" prst="rect">
            <a:avLst/>
          </a:prstGeom>
          <a:noFill xmlns:a="http://schemas.openxmlformats.org/drawingml/2006/main"/>
        </p:spPr>
        <p:txBody>
          <a:bodyPr xmlns:a="http://schemas.openxmlformats.org/drawingml/2006/main" wrap="square" anchor="ctr"/>
          <a:lstStyle xmlns:a="http://schemas.openxmlformats.org/drawingml/2006/main"/>
          <a:p xmlns:a="http://schemas.openxmlformats.org/drawingml/2006/main">
            <a:pPr marL="0" indent="0" algn="r">
              <a:buNone/>
            </a:pPr>
            <a:r>
              <a:rPr sz="900">
                <a:solidFill>
                  <a:srgbClr val="999999"/>
                </a:solidFill>
                <a:latin typeface="Calibri"/>
                <a:ea typeface="Calibri"/>
                <a:cs typeface="Calibri"/>
              </a:rPr>
              <a:t>AMVETS Riders</a:t>
            </a:r>
            <a:endParaRPr sz="900"/>
          </a:p>
        </p:txBody>
      </p:sp>
    </p:spTree>
    <p:extLst>
      <p:ext uri="{BB962C8B-B14F-4D97-AF65-F5344CB8AC3E}">
        <p14:creationId xmlns:p14="http://schemas.microsoft.com/office/powerpoint/2010/main" val="773012092"/>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Shape 0">
            <a:extLst xmlns:a="http://schemas.openxmlformats.org/drawingml/2006/main">
              <a:ext uri="{FF2B5EF4-FFF2-40B4-BE49-F238E27FC236}">
                <a16:creationId xmlns:a16="http://schemas.microsoft.com/office/drawing/2014/main" id="{06950654-9F47-45D0-AB2B-8F27AA19362D}"/>
              </a:ext>
            </a:extLst>
          </p:cNvPr>
          <p:cNvSpPr>
            <a:spLocks xmlns:a="http://schemas.openxmlformats.org/drawingml/2006/main" noGrp="1"/>
          </p:cNvSpPr>
          <p:nvPr/>
        </p:nvSpPr>
        <p:spPr>
          <a:xfrm xmlns:a="http://schemas.openxmlformats.org/drawingml/2006/main">
            <a:off x="0" y="0"/>
            <a:ext cx="4206240" cy="6858000"/>
          </a:xfrm>
          <a:prstGeom xmlns:a="http://schemas.openxmlformats.org/drawingml/2006/main" prst="rect">
            <a:avLst/>
          </a:prstGeom>
          <a:solidFill xmlns:a="http://schemas.openxmlformats.org/drawingml/2006/main">
            <a:srgbClr val="B08D2B"/>
          </a:solidFill>
        </p:spPr>
      </p:sp>
      <p:sp>
        <p:nvSpPr>
          <p:cNvPr id="3" name="Text 1">
            <a:extLst xmlns:a="http://schemas.openxmlformats.org/drawingml/2006/main">
              <a:ext uri="{FF2B5EF4-FFF2-40B4-BE49-F238E27FC236}">
                <a16:creationId xmlns:a16="http://schemas.microsoft.com/office/drawing/2014/main" id="{1D6A57C8-D93F-46FF-9BB4-C9CE0EB8C046}"/>
              </a:ext>
            </a:extLst>
          </p:cNvPr>
          <p:cNvSpPr>
            <a:spLocks xmlns:a="http://schemas.openxmlformats.org/drawingml/2006/main" noGrp="1"/>
          </p:cNvSpPr>
          <p:nvPr/>
        </p:nvSpPr>
        <p:spPr>
          <a:xfrm xmlns:a="http://schemas.openxmlformats.org/drawingml/2006/main">
            <a:off x="457200" y="548640"/>
            <a:ext cx="2743200" cy="914400"/>
          </a:xfrm>
          <a:prstGeom xmlns:a="http://schemas.openxmlformats.org/drawingml/2006/main" prst="rect">
            <a:avLst/>
          </a:prstGeom>
          <a:noFill xmlns:a="http://schemas.openxmlformats.org/drawingml/2006/main"/>
        </p:spPr>
        <p:txBody>
          <a:bodyPr xmlns:a="http://schemas.openxmlformats.org/drawingml/2006/main" wrap="square" anchor="ctr"/>
          <a:lstStyle xmlns:a="http://schemas.openxmlformats.org/drawingml/2006/main"/>
          <a:p xmlns:a="http://schemas.openxmlformats.org/drawingml/2006/main">
            <a:pPr marL="0" indent="0">
              <a:buNone/>
            </a:pPr>
            <a:r>
              <a:rPr sz="4600" b="1">
                <a:solidFill>
                  <a:srgbClr val="FFFFFF"/>
                </a:solidFill>
                <a:latin typeface="Cambria"/>
                <a:ea typeface="Cambria"/>
                <a:cs typeface="Cambria"/>
              </a:rPr>
              <a:t>03</a:t>
            </a:r>
            <a:endParaRPr sz="4600"/>
          </a:p>
        </p:txBody>
      </p:sp>
      <p:sp>
        <p:nvSpPr>
          <p:cNvPr id="4" name="Text 2">
            <a:extLst xmlns:a="http://schemas.openxmlformats.org/drawingml/2006/main">
              <a:ext uri="{FF2B5EF4-FFF2-40B4-BE49-F238E27FC236}">
                <a16:creationId xmlns:a16="http://schemas.microsoft.com/office/drawing/2014/main" id="{21C2D96E-2274-4A47-B623-873D34B01492}"/>
              </a:ext>
            </a:extLst>
          </p:cNvPr>
          <p:cNvSpPr>
            <a:spLocks xmlns:a="http://schemas.openxmlformats.org/drawingml/2006/main" noGrp="1"/>
          </p:cNvSpPr>
          <p:nvPr/>
        </p:nvSpPr>
        <p:spPr>
          <a:xfrm xmlns:a="http://schemas.openxmlformats.org/drawingml/2006/main">
            <a:off x="457200" y="1463040"/>
            <a:ext cx="3383280" cy="914400"/>
          </a:xfrm>
          <a:prstGeom xmlns:a="http://schemas.openxmlformats.org/drawingml/2006/main" prst="rect">
            <a:avLst/>
          </a:prstGeom>
          <a:noFill xmlns:a="http://schemas.openxmlformats.org/drawingml/2006/main"/>
        </p:spPr>
        <p:txBody>
          <a:bodyPr xmlns:a="http://schemas.openxmlformats.org/drawingml/2006/main" wrap="square" anchor="ctr"/>
          <a:lstStyle xmlns:a="http://schemas.openxmlformats.org/drawingml/2006/main"/>
          <a:p xmlns:a="http://schemas.openxmlformats.org/drawingml/2006/main">
            <a:pPr marL="0" indent="0">
              <a:buNone/>
            </a:pPr>
            <a:r>
              <a:rPr sz="3000" b="1">
                <a:solidFill>
                  <a:srgbClr val="1B2A4A"/>
                </a:solidFill>
                <a:latin typeface="Cambria"/>
                <a:ea typeface="Cambria"/>
                <a:cs typeface="Cambria"/>
              </a:rPr>
              <a:t>Ride to Relief</a:t>
            </a:r>
            <a:endParaRPr sz="3000"/>
          </a:p>
        </p:txBody>
      </p:sp>
      <p:sp>
        <p:nvSpPr>
          <p:cNvPr id="5" name="Text 3">
            <a:extLst xmlns:a="http://schemas.openxmlformats.org/drawingml/2006/main">
              <a:ext uri="{FF2B5EF4-FFF2-40B4-BE49-F238E27FC236}">
                <a16:creationId xmlns:a16="http://schemas.microsoft.com/office/drawing/2014/main" id="{C5C9B946-1B96-442A-88EB-7C971FC8C13D}"/>
              </a:ext>
            </a:extLst>
          </p:cNvPr>
          <p:cNvSpPr>
            <a:spLocks xmlns:a="http://schemas.openxmlformats.org/drawingml/2006/main" noGrp="1"/>
          </p:cNvSpPr>
          <p:nvPr/>
        </p:nvSpPr>
        <p:spPr>
          <a:xfrm xmlns:a="http://schemas.openxmlformats.org/drawingml/2006/main">
            <a:off x="457200" y="2377440"/>
            <a:ext cx="3383280" cy="1097280"/>
          </a:xfrm>
          <a:prstGeom xmlns:a="http://schemas.openxmlformats.org/drawingml/2006/main" prst="rect">
            <a:avLst/>
          </a:prstGeom>
          <a:noFill xmlns:a="http://schemas.openxmlformats.org/drawingml/2006/main"/>
        </p:spPr>
        <p:txBody>
          <a:bodyPr xmlns:a="http://schemas.openxmlformats.org/drawingml/2006/main" wrap="square" anchor="ctr"/>
          <a:lstStyle xmlns:a="http://schemas.openxmlformats.org/drawingml/2006/main"/>
          <a:p xmlns:a="http://schemas.openxmlformats.org/drawingml/2006/main">
            <a:pPr marL="0" indent="0">
              <a:buNone/>
            </a:pPr>
            <a:r>
              <a:rPr sz="1400" i="1">
                <a:solidFill>
                  <a:srgbClr val="3A2E00"/>
                </a:solidFill>
                <a:latin typeface="Calibri"/>
                <a:ea typeface="Calibri"/>
                <a:cs typeface="Calibri"/>
              </a:rPr>
              <a:t>Ride to Relief connects Veterans with transportation resources. Chapters do not provide rides or assign volunteer drivers.</a:t>
            </a:r>
            <a:endParaRPr sz="1400"/>
          </a:p>
        </p:txBody>
      </p:sp>
      <p:sp>
        <p:nvSpPr>
          <p:cNvPr id="6" name="Text 4">
            <a:extLst xmlns:a="http://schemas.openxmlformats.org/drawingml/2006/main">
              <a:ext uri="{FF2B5EF4-FFF2-40B4-BE49-F238E27FC236}">
                <a16:creationId xmlns:a16="http://schemas.microsoft.com/office/drawing/2014/main" id="{F81581CA-10D1-425D-A72C-A892F5E70898}"/>
              </a:ext>
            </a:extLst>
          </p:cNvPr>
          <p:cNvSpPr>
            <a:spLocks xmlns:a="http://schemas.openxmlformats.org/drawingml/2006/main" noGrp="1"/>
          </p:cNvSpPr>
          <p:nvPr/>
        </p:nvSpPr>
        <p:spPr>
          <a:xfrm xmlns:a="http://schemas.openxmlformats.org/drawingml/2006/main">
            <a:off x="457200" y="3840480"/>
            <a:ext cx="3383280" cy="2377440"/>
          </a:xfrm>
          <a:prstGeom xmlns:a="http://schemas.openxmlformats.org/drawingml/2006/main" prst="rect">
            <a:avLst/>
          </a:prstGeom>
          <a:noFill xmlns:a="http://schemas.openxmlformats.org/drawingml/2006/main"/>
        </p:spPr>
        <p:txBody>
          <a:bodyPr xmlns:a="http://schemas.openxmlformats.org/drawingml/2006/main" wrap="square" anchor="ctr"/>
          <a:lstStyle xmlns:a="http://schemas.openxmlformats.org/drawingml/2006/main"/>
          <a:p xmlns:a="http://schemas.openxmlformats.org/drawingml/2006/main">
            <a:pPr marL="342900" indent="-342900">
              <a:spcAft>
                <a:spcPts val="1000"/>
              </a:spcAft>
              <a:buSzPct val="100000"/>
              <a:buChar char="●"/>
            </a:pPr>
            <a:r>
              <a:rPr sz="1300">
                <a:solidFill>
                  <a:srgbClr val="1B2A4A"/>
                </a:solidFill>
                <a:latin typeface="Calibri"/>
                <a:ea typeface="Calibri"/>
                <a:cs typeface="Calibri"/>
              </a:rPr>
              <a:t>VA VTS and VetRide</a:t>
            </a:r>
            <a:endParaRPr sz="1300"/>
          </a:p>
          <a:p xmlns:a="http://schemas.openxmlformats.org/drawingml/2006/main">
            <a:pPr marL="342900" indent="-342900">
              <a:spcAft>
                <a:spcPts val="1000"/>
              </a:spcAft>
              <a:buSzPct val="100000"/>
              <a:buChar char="●"/>
            </a:pPr>
            <a:r>
              <a:rPr sz="1300">
                <a:solidFill>
                  <a:srgbClr val="1B2A4A"/>
                </a:solidFill>
                <a:latin typeface="Calibri"/>
                <a:ea typeface="Calibri"/>
                <a:cs typeface="Calibri"/>
              </a:rPr>
              <a:t>DAV Transportation Network</a:t>
            </a:r>
            <a:endParaRPr sz="1300"/>
          </a:p>
          <a:p xmlns:a="http://schemas.openxmlformats.org/drawingml/2006/main">
            <a:pPr marL="342900" indent="-342900">
              <a:spcAft>
                <a:spcPts val="1000"/>
              </a:spcAft>
              <a:buSzPct val="100000"/>
              <a:buChar char="●"/>
            </a:pPr>
            <a:r>
              <a:rPr sz="1300">
                <a:solidFill>
                  <a:srgbClr val="1B2A4A"/>
                </a:solidFill>
                <a:latin typeface="Calibri"/>
                <a:ea typeface="Calibri"/>
                <a:cs typeface="Calibri"/>
              </a:rPr>
              <a:t>County Veterans Affairs resources</a:t>
            </a:r>
            <a:endParaRPr sz="1300"/>
          </a:p>
          <a:p xmlns:a="http://schemas.openxmlformats.org/drawingml/2006/main">
            <a:pPr marL="342900" indent="-342900">
              <a:spcAft>
                <a:spcPts val="1000"/>
              </a:spcAft>
              <a:buSzPct val="100000"/>
              <a:buChar char="●"/>
            </a:pPr>
            <a:r>
              <a:rPr sz="1300">
                <a:solidFill>
                  <a:srgbClr val="1B2A4A"/>
                </a:solidFill>
                <a:latin typeface="Calibri"/>
                <a:ea typeface="Calibri"/>
                <a:cs typeface="Calibri"/>
              </a:rPr>
              <a:t>VA Beneficiary Travel and rural programs</a:t>
            </a:r>
            <a:endParaRPr sz="1300"/>
          </a:p>
        </p:txBody>
      </p:sp>
      <p:sp>
        <p:nvSpPr>
          <p:cNvPr id="7" name="Text 5">
            <a:extLst xmlns:a="http://schemas.openxmlformats.org/drawingml/2006/main">
              <a:ext uri="{FF2B5EF4-FFF2-40B4-BE49-F238E27FC236}">
                <a16:creationId xmlns:a16="http://schemas.microsoft.com/office/drawing/2014/main" id="{E20F34A8-0FC3-44B9-B914-FAF601A83B01}"/>
              </a:ext>
            </a:extLst>
          </p:cNvPr>
          <p:cNvSpPr>
            <a:spLocks xmlns:a="http://schemas.openxmlformats.org/drawingml/2006/main" noGrp="1"/>
          </p:cNvSpPr>
          <p:nvPr/>
        </p:nvSpPr>
        <p:spPr>
          <a:xfrm xmlns:a="http://schemas.openxmlformats.org/drawingml/2006/main">
            <a:off x="4572000" y="2011680"/>
            <a:ext cx="6858000" cy="1463040"/>
          </a:xfrm>
          <a:prstGeom xmlns:a="http://schemas.openxmlformats.org/drawingml/2006/main" prst="rect">
            <a:avLst/>
          </a:prstGeom>
          <a:noFill xmlns:a="http://schemas.openxmlformats.org/drawingml/2006/main"/>
        </p:spPr>
        <p:txBody>
          <a:bodyPr xmlns:a="http://schemas.openxmlformats.org/drawingml/2006/main" wrap="square" anchor="t"/>
          <a:lstStyle xmlns:a="http://schemas.openxmlformats.org/drawingml/2006/main"/>
          <a:p xmlns:a="http://schemas.openxmlformats.org/drawingml/2006/main">
            <a:pPr marL="0" indent="0">
              <a:lnSpc>
                <a:spcPct val="130000"/>
              </a:lnSpc>
              <a:buNone/>
            </a:pPr>
            <a:r>
              <a:rPr sz="2000" i="1">
                <a:solidFill>
                  <a:srgbClr val="1B2A4A"/>
                </a:solidFill>
                <a:latin typeface="Calibri"/>
                <a:ea typeface="Calibri"/>
                <a:cs typeface="Calibri"/>
              </a:rPr>
              <a:t>Volunteers share verified resources, help Veterans make provider calls, and follow up when appropriate.</a:t>
            </a:r>
            <a:endParaRPr sz="2000"/>
          </a:p>
        </p:txBody>
      </p:sp>
      <p:sp>
        <p:nvSpPr>
          <p:cNvPr id="8" name="Text 6">
            <a:extLst xmlns:a="http://schemas.openxmlformats.org/drawingml/2006/main">
              <a:ext uri="{FF2B5EF4-FFF2-40B4-BE49-F238E27FC236}">
                <a16:creationId xmlns:a16="http://schemas.microsoft.com/office/drawing/2014/main" id="{27DAD651-A279-4584-9E94-4099C47EF056}"/>
              </a:ext>
            </a:extLst>
          </p:cNvPr>
          <p:cNvSpPr>
            <a:spLocks xmlns:a="http://schemas.openxmlformats.org/drawingml/2006/main" noGrp="1"/>
          </p:cNvSpPr>
          <p:nvPr/>
        </p:nvSpPr>
        <p:spPr>
          <a:xfrm xmlns:a="http://schemas.openxmlformats.org/drawingml/2006/main">
            <a:off x="4572000" y="3657600"/>
            <a:ext cx="6675120" cy="1280160"/>
          </a:xfrm>
          <a:prstGeom xmlns:a="http://schemas.openxmlformats.org/drawingml/2006/main" prst="rect">
            <a:avLst/>
          </a:prstGeom>
          <a:noFill xmlns:a="http://schemas.openxmlformats.org/drawingml/2006/main"/>
        </p:spPr>
        <p:txBody>
          <a:bodyPr xmlns:a="http://schemas.openxmlformats.org/drawingml/2006/main" wrap="square" anchor="ctr"/>
          <a:lstStyle xmlns:a="http://schemas.openxmlformats.org/drawingml/2006/main"/>
          <a:p xmlns:a="http://schemas.openxmlformats.org/drawingml/2006/main">
            <a:pPr marL="0" indent="0">
              <a:lnSpc>
                <a:spcPct val="130000"/>
              </a:lnSpc>
              <a:buNone/>
            </a:pPr>
            <a:r>
              <a:rPr sz="1500">
                <a:solidFill>
                  <a:srgbClr val="5A5A5A"/>
                </a:solidFill>
                <a:latin typeface="Calibri"/>
                <a:ea typeface="Calibri"/>
                <a:cs typeface="Calibri"/>
              </a:rPr>
              <a:t>Veterans with a safe, reliable vehicle who cannot afford fuel may submit a gas assistance request. Submission does not guarantee approval.</a:t>
            </a:r>
            <a:endParaRPr sz="1500"/>
          </a:p>
        </p:txBody>
      </p:sp>
      <p:sp>
        <p:nvSpPr>
          <p:cNvPr id="9" name="Text 7">
            <a:extLst xmlns:a="http://schemas.openxmlformats.org/drawingml/2006/main">
              <a:ext uri="{FF2B5EF4-FFF2-40B4-BE49-F238E27FC236}">
                <a16:creationId xmlns:a16="http://schemas.microsoft.com/office/drawing/2014/main" id="{9B74C450-664B-42D2-823A-7300A7C6BA8B}"/>
              </a:ext>
            </a:extLst>
          </p:cNvPr>
          <p:cNvSpPr>
            <a:spLocks xmlns:a="http://schemas.openxmlformats.org/drawingml/2006/main" noGrp="1"/>
          </p:cNvSpPr>
          <p:nvPr/>
        </p:nvSpPr>
        <p:spPr>
          <a:xfrm xmlns:a="http://schemas.openxmlformats.org/drawingml/2006/main">
            <a:off x="457200" y="6510528"/>
            <a:ext cx="7315200" cy="274320"/>
          </a:xfrm>
          <a:prstGeom xmlns:a="http://schemas.openxmlformats.org/drawingml/2006/main" prst="rect">
            <a:avLst/>
          </a:prstGeom>
          <a:noFill xmlns:a="http://schemas.openxmlformats.org/drawingml/2006/main"/>
        </p:spPr>
        <p:txBody>
          <a:bodyPr xmlns:a="http://schemas.openxmlformats.org/drawingml/2006/main" wrap="square" anchor="ctr"/>
          <a:lstStyle xmlns:a="http://schemas.openxmlformats.org/drawingml/2006/main"/>
          <a:p xmlns:a="http://schemas.openxmlformats.org/drawingml/2006/main">
            <a:pPr marL="0" indent="0">
              <a:buNone/>
            </a:pPr>
            <a:r>
              <a:rPr sz="900">
                <a:solidFill>
                  <a:srgbClr val="999999"/>
                </a:solidFill>
                <a:latin typeface="Calibri"/>
                <a:ea typeface="Calibri"/>
                <a:cs typeface="Calibri"/>
              </a:rPr>
              <a:t>WE GOT YOU | Community Overview</a:t>
            </a:r>
            <a:endParaRPr sz="900"/>
          </a:p>
        </p:txBody>
      </p:sp>
      <p:sp>
        <p:nvSpPr>
          <p:cNvPr id="10" name="Text 8">
            <a:extLst xmlns:a="http://schemas.openxmlformats.org/drawingml/2006/main">
              <a:ext uri="{FF2B5EF4-FFF2-40B4-BE49-F238E27FC236}">
                <a16:creationId xmlns:a16="http://schemas.microsoft.com/office/drawing/2014/main" id="{EACA00BA-E1ED-430C-BD3C-63F9FC18F3EE}"/>
              </a:ext>
            </a:extLst>
          </p:cNvPr>
          <p:cNvSpPr>
            <a:spLocks xmlns:a="http://schemas.openxmlformats.org/drawingml/2006/main" noGrp="1"/>
          </p:cNvSpPr>
          <p:nvPr/>
        </p:nvSpPr>
        <p:spPr>
          <a:xfrm xmlns:a="http://schemas.openxmlformats.org/drawingml/2006/main">
            <a:off x="10332720" y="6510528"/>
            <a:ext cx="1828800" cy="274320"/>
          </a:xfrm>
          <a:prstGeom xmlns:a="http://schemas.openxmlformats.org/drawingml/2006/main" prst="rect">
            <a:avLst/>
          </a:prstGeom>
          <a:noFill xmlns:a="http://schemas.openxmlformats.org/drawingml/2006/main"/>
        </p:spPr>
        <p:txBody>
          <a:bodyPr xmlns:a="http://schemas.openxmlformats.org/drawingml/2006/main" wrap="square" anchor="ctr"/>
          <a:lstStyle xmlns:a="http://schemas.openxmlformats.org/drawingml/2006/main"/>
          <a:p xmlns:a="http://schemas.openxmlformats.org/drawingml/2006/main">
            <a:pPr marL="0" indent="0" algn="r">
              <a:buNone/>
            </a:pPr>
            <a:r>
              <a:rPr sz="900">
                <a:solidFill>
                  <a:srgbClr val="999999"/>
                </a:solidFill>
                <a:latin typeface="Calibri"/>
                <a:ea typeface="Calibri"/>
                <a:cs typeface="Calibri"/>
              </a:rPr>
              <a:t>AMVETS Riders</a:t>
            </a:r>
            <a:endParaRPr sz="900"/>
          </a:p>
        </p:txBody>
      </p:sp>
    </p:spTree>
    <p:extLst>
      <p:ext uri="{BB962C8B-B14F-4D97-AF65-F5344CB8AC3E}">
        <p14:creationId xmlns:p14="http://schemas.microsoft.com/office/powerpoint/2010/main" val="256761730"/>
      </p:ext>
    </p:extLst>
  </p:cSld>
</p:sld>
</file>

<file path=ppt/slides/slide7.xml><?xml version="1.0" encoding="utf-8"?>
<p:sld xmlns:p="http://schemas.openxmlformats.org/presentationml/2006/main">
  <p:cSld>
    <p:bg>
      <p:bgPr>
        <a:solidFill xmlns:a="http://schemas.openxmlformats.org/drawingml/2006/main">
          <a:srgbClr val="1B2A4A"/>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61622947-76B5-4AA2-86AB-C7782DB9D00D}"/>
              </a:ext>
            </a:extLst>
          </p:cNvPr>
          <p:cNvSpPr>
            <a:spLocks xmlns:a="http://schemas.openxmlformats.org/drawingml/2006/main" noGrp="1"/>
          </p:cNvSpPr>
          <p:nvPr/>
        </p:nvSpPr>
        <p:spPr>
          <a:xfrm xmlns:a="http://schemas.openxmlformats.org/drawingml/2006/main">
            <a:off x="640080" y="502920"/>
            <a:ext cx="10881360" cy="731520"/>
          </a:xfrm>
          <a:prstGeom xmlns:a="http://schemas.openxmlformats.org/drawingml/2006/main" prst="rect">
            <a:avLst/>
          </a:prstGeom>
          <a:noFill xmlns:a="http://schemas.openxmlformats.org/drawingml/2006/main"/>
        </p:spPr>
        <p:txBody>
          <a:bodyPr xmlns:a="http://schemas.openxmlformats.org/drawingml/2006/main" wrap="square" anchor="ctr"/>
          <a:lstStyle xmlns:a="http://schemas.openxmlformats.org/drawingml/2006/main"/>
          <a:p xmlns:a="http://schemas.openxmlformats.org/drawingml/2006/main">
            <a:pPr marL="0" indent="0">
              <a:buNone/>
            </a:pPr>
            <a:r>
              <a:rPr sz="3200" b="1">
                <a:solidFill>
                  <a:srgbClr val="FFFFFF"/>
                </a:solidFill>
                <a:latin typeface="Cambria"/>
                <a:ea typeface="Cambria"/>
                <a:cs typeface="Cambria"/>
              </a:rPr>
              <a:t>Suicide prevention is everyone's job</a:t>
            </a:r>
            <a:endParaRPr sz="3200"/>
          </a:p>
        </p:txBody>
      </p:sp>
      <p:sp>
        <p:nvSpPr>
          <p:cNvPr id="3" name="Shape 1">
            <a:extLst xmlns:a="http://schemas.openxmlformats.org/drawingml/2006/main">
              <a:ext uri="{FF2B5EF4-FFF2-40B4-BE49-F238E27FC236}">
                <a16:creationId xmlns:a16="http://schemas.microsoft.com/office/drawing/2014/main" id="{9A7E2CFB-8072-45CF-985A-2415379E00C1}"/>
              </a:ext>
            </a:extLst>
          </p:cNvPr>
          <p:cNvSpPr>
            <a:spLocks xmlns:a="http://schemas.openxmlformats.org/drawingml/2006/main" noGrp="1"/>
          </p:cNvSpPr>
          <p:nvPr/>
        </p:nvSpPr>
        <p:spPr>
          <a:xfrm xmlns:a="http://schemas.openxmlformats.org/drawingml/2006/main">
            <a:off x="640080" y="1554480"/>
            <a:ext cx="5212080" cy="4480560"/>
          </a:xfrm>
          <a:prstGeom xmlns:a="http://schemas.openxmlformats.org/drawingml/2006/main" prst="roundRect">
            <a:avLst>
              <a:gd name="adj" fmla="val 1224"/>
            </a:avLst>
          </a:prstGeom>
          <a:solidFill xmlns:a="http://schemas.openxmlformats.org/drawingml/2006/main">
            <a:srgbClr val="22335C"/>
          </a:solidFill>
        </p:spPr>
      </p:sp>
      <p:sp>
        <p:nvSpPr>
          <p:cNvPr id="4" name="Text 2">
            <a:extLst xmlns:a="http://schemas.openxmlformats.org/drawingml/2006/main">
              <a:ext uri="{FF2B5EF4-FFF2-40B4-BE49-F238E27FC236}">
                <a16:creationId xmlns:a16="http://schemas.microsoft.com/office/drawing/2014/main" id="{003624BA-5133-4DDF-AF2F-51A79DB130A8}"/>
              </a:ext>
            </a:extLst>
          </p:cNvPr>
          <p:cNvSpPr>
            <a:spLocks xmlns:a="http://schemas.openxmlformats.org/drawingml/2006/main" noGrp="1"/>
          </p:cNvSpPr>
          <p:nvPr/>
        </p:nvSpPr>
        <p:spPr>
          <a:xfrm xmlns:a="http://schemas.openxmlformats.org/drawingml/2006/main">
            <a:off x="914400" y="1828800"/>
            <a:ext cx="4663440" cy="457200"/>
          </a:xfrm>
          <a:prstGeom xmlns:a="http://schemas.openxmlformats.org/drawingml/2006/main" prst="rect">
            <a:avLst/>
          </a:prstGeom>
          <a:noFill xmlns:a="http://schemas.openxmlformats.org/drawingml/2006/main"/>
        </p:spPr>
        <p:txBody>
          <a:bodyPr xmlns:a="http://schemas.openxmlformats.org/drawingml/2006/main" wrap="square" anchor="ctr"/>
          <a:lstStyle xmlns:a="http://schemas.openxmlformats.org/drawingml/2006/main"/>
          <a:p xmlns:a="http://schemas.openxmlformats.org/drawingml/2006/main">
            <a:pPr marL="0" indent="0">
              <a:buNone/>
            </a:pPr>
            <a:r>
              <a:rPr sz="1600" b="1">
                <a:solidFill>
                  <a:srgbClr val="B08D2B"/>
                </a:solidFill>
                <a:latin typeface="Calibri"/>
                <a:ea typeface="Calibri"/>
                <a:cs typeface="Calibri"/>
              </a:rPr>
              <a:t>Every trained volunteer learns to:</a:t>
            </a:r>
            <a:endParaRPr sz="1600"/>
          </a:p>
        </p:txBody>
      </p:sp>
      <p:sp>
        <p:nvSpPr>
          <p:cNvPr id="5" name="Text 3">
            <a:extLst xmlns:a="http://schemas.openxmlformats.org/drawingml/2006/main">
              <a:ext uri="{FF2B5EF4-FFF2-40B4-BE49-F238E27FC236}">
                <a16:creationId xmlns:a16="http://schemas.microsoft.com/office/drawing/2014/main" id="{8AF8C34D-600B-49CC-8B13-B88C688043F1}"/>
              </a:ext>
            </a:extLst>
          </p:cNvPr>
          <p:cNvSpPr>
            <a:spLocks xmlns:a="http://schemas.openxmlformats.org/drawingml/2006/main" noGrp="1"/>
          </p:cNvSpPr>
          <p:nvPr/>
        </p:nvSpPr>
        <p:spPr>
          <a:xfrm xmlns:a="http://schemas.openxmlformats.org/drawingml/2006/main">
            <a:off x="914400" y="2377440"/>
            <a:ext cx="4663440" cy="3383280"/>
          </a:xfrm>
          <a:prstGeom xmlns:a="http://schemas.openxmlformats.org/drawingml/2006/main" prst="rect">
            <a:avLst/>
          </a:prstGeom>
          <a:noFill xmlns:a="http://schemas.openxmlformats.org/drawingml/2006/main"/>
        </p:spPr>
        <p:txBody>
          <a:bodyPr xmlns:a="http://schemas.openxmlformats.org/drawingml/2006/main" wrap="square" anchor="ctr"/>
          <a:lstStyle xmlns:a="http://schemas.openxmlformats.org/drawingml/2006/main"/>
          <a:p xmlns:a="http://schemas.openxmlformats.org/drawingml/2006/main">
            <a:pPr marL="342900" indent="-342900">
              <a:spcAft>
                <a:spcPts val="1600"/>
              </a:spcAft>
              <a:buSzPct val="100000"/>
              <a:buChar char="▸"/>
            </a:pPr>
            <a:r>
              <a:rPr sz="1500">
                <a:solidFill>
                  <a:srgbClr val="FFFFFF"/>
                </a:solidFill>
                <a:latin typeface="Calibri"/>
                <a:ea typeface="Calibri"/>
                <a:cs typeface="Calibri"/>
              </a:rPr>
              <a:t>Recognize warning signs</a:t>
            </a:r>
            <a:endParaRPr sz="1500"/>
          </a:p>
          <a:p xmlns:a="http://schemas.openxmlformats.org/drawingml/2006/main">
            <a:pPr marL="342900" indent="-342900">
              <a:spcAft>
                <a:spcPts val="1600"/>
              </a:spcAft>
              <a:buSzPct val="100000"/>
              <a:buChar char="▸"/>
            </a:pPr>
            <a:r>
              <a:rPr sz="1500">
                <a:solidFill>
                  <a:srgbClr val="FFFFFF"/>
                </a:solidFill>
                <a:latin typeface="Calibri"/>
                <a:ea typeface="Calibri"/>
                <a:cs typeface="Calibri"/>
              </a:rPr>
              <a:t>Ask directly; it does not increase risk</a:t>
            </a:r>
            <a:endParaRPr sz="1500"/>
          </a:p>
          <a:p xmlns:a="http://schemas.openxmlformats.org/drawingml/2006/main">
            <a:pPr marL="342900" indent="-342900">
              <a:spcAft>
                <a:spcPts val="1600"/>
              </a:spcAft>
              <a:buSzPct val="100000"/>
              <a:buChar char="▸"/>
            </a:pPr>
            <a:r>
              <a:rPr sz="1500">
                <a:solidFill>
                  <a:srgbClr val="FFFFFF"/>
                </a:solidFill>
                <a:latin typeface="Calibri"/>
                <a:ea typeface="Calibri"/>
                <a:cs typeface="Calibri"/>
              </a:rPr>
              <a:t>Stay present and follow safety procedures</a:t>
            </a:r>
            <a:endParaRPr sz="1500"/>
          </a:p>
          <a:p xmlns:a="http://schemas.openxmlformats.org/drawingml/2006/main">
            <a:pPr marL="342900" indent="-342900">
              <a:spcAft>
                <a:spcPts val="1600"/>
              </a:spcAft>
              <a:buSzPct val="100000"/>
              <a:buChar char="▸"/>
            </a:pPr>
            <a:r>
              <a:rPr sz="1500">
                <a:solidFill>
                  <a:srgbClr val="FFFFFF"/>
                </a:solidFill>
                <a:latin typeface="Calibri"/>
                <a:ea typeface="Calibri"/>
                <a:cs typeface="Calibri"/>
              </a:rPr>
              <a:t>Connect to the Veterans Crisis Line or emergency services</a:t>
            </a:r>
            <a:endParaRPr sz="1500"/>
          </a:p>
        </p:txBody>
      </p:sp>
      <p:sp>
        <p:nvSpPr>
          <p:cNvPr id="6" name="Shape 4">
            <a:extLst xmlns:a="http://schemas.openxmlformats.org/drawingml/2006/main">
              <a:ext uri="{FF2B5EF4-FFF2-40B4-BE49-F238E27FC236}">
                <a16:creationId xmlns:a16="http://schemas.microsoft.com/office/drawing/2014/main" id="{C50D0E49-B277-4BED-9C99-7D9F2BB68D08}"/>
              </a:ext>
            </a:extLst>
          </p:cNvPr>
          <p:cNvSpPr>
            <a:spLocks xmlns:a="http://schemas.openxmlformats.org/drawingml/2006/main" noGrp="1"/>
          </p:cNvSpPr>
          <p:nvPr/>
        </p:nvSpPr>
        <p:spPr>
          <a:xfrm xmlns:a="http://schemas.openxmlformats.org/drawingml/2006/main">
            <a:off x="6126480" y="1554480"/>
            <a:ext cx="5394960" cy="4480560"/>
          </a:xfrm>
          <a:prstGeom xmlns:a="http://schemas.openxmlformats.org/drawingml/2006/main" prst="roundRect">
            <a:avLst>
              <a:gd name="adj" fmla="val 1224"/>
            </a:avLst>
          </a:prstGeom>
          <a:solidFill xmlns:a="http://schemas.openxmlformats.org/drawingml/2006/main">
            <a:srgbClr val="8B1E1E"/>
          </a:solidFill>
        </p:spPr>
      </p:sp>
      <p:sp>
        <p:nvSpPr>
          <p:cNvPr id="7" name="Text 5">
            <a:extLst xmlns:a="http://schemas.openxmlformats.org/drawingml/2006/main">
              <a:ext uri="{FF2B5EF4-FFF2-40B4-BE49-F238E27FC236}">
                <a16:creationId xmlns:a16="http://schemas.microsoft.com/office/drawing/2014/main" id="{4E5C6BFE-EC29-44EC-9707-4575978E8C06}"/>
              </a:ext>
            </a:extLst>
          </p:cNvPr>
          <p:cNvSpPr>
            <a:spLocks xmlns:a="http://schemas.openxmlformats.org/drawingml/2006/main" noGrp="1"/>
          </p:cNvSpPr>
          <p:nvPr/>
        </p:nvSpPr>
        <p:spPr>
          <a:xfrm xmlns:a="http://schemas.openxmlformats.org/drawingml/2006/main">
            <a:off x="6126480" y="2103120"/>
            <a:ext cx="5394960" cy="1463040"/>
          </a:xfrm>
          <a:prstGeom xmlns:a="http://schemas.openxmlformats.org/drawingml/2006/main" prst="rect">
            <a:avLst/>
          </a:prstGeom>
          <a:noFill xmlns:a="http://schemas.openxmlformats.org/drawingml/2006/main"/>
        </p:spPr>
        <p:txBody>
          <a:bodyPr xmlns:a="http://schemas.openxmlformats.org/drawingml/2006/main" wrap="square" anchor="ctr"/>
          <a:lstStyle xmlns:a="http://schemas.openxmlformats.org/drawingml/2006/main"/>
          <a:p xmlns:a="http://schemas.openxmlformats.org/drawingml/2006/main">
            <a:pPr marL="0" indent="0" algn="ctr">
              <a:buNone/>
            </a:pPr>
            <a:r>
              <a:rPr sz="8000" b="1">
                <a:solidFill>
                  <a:srgbClr val="FFFFFF"/>
                </a:solidFill>
                <a:latin typeface="Cambria"/>
                <a:ea typeface="Cambria"/>
                <a:cs typeface="Cambria"/>
              </a:rPr>
              <a:t>988</a:t>
            </a:r>
            <a:endParaRPr sz="8000"/>
          </a:p>
        </p:txBody>
      </p:sp>
      <p:sp>
        <p:nvSpPr>
          <p:cNvPr id="8" name="Text 6">
            <a:extLst xmlns:a="http://schemas.openxmlformats.org/drawingml/2006/main">
              <a:ext uri="{FF2B5EF4-FFF2-40B4-BE49-F238E27FC236}">
                <a16:creationId xmlns:a16="http://schemas.microsoft.com/office/drawing/2014/main" id="{D3FF751B-B452-43D7-9ADA-1B7A84E16A33}"/>
              </a:ext>
            </a:extLst>
          </p:cNvPr>
          <p:cNvSpPr>
            <a:spLocks xmlns:a="http://schemas.openxmlformats.org/drawingml/2006/main" noGrp="1"/>
          </p:cNvSpPr>
          <p:nvPr/>
        </p:nvSpPr>
        <p:spPr>
          <a:xfrm xmlns:a="http://schemas.openxmlformats.org/drawingml/2006/main">
            <a:off x="6126480" y="3566160"/>
            <a:ext cx="5394960" cy="457200"/>
          </a:xfrm>
          <a:prstGeom xmlns:a="http://schemas.openxmlformats.org/drawingml/2006/main" prst="rect">
            <a:avLst/>
          </a:prstGeom>
          <a:noFill xmlns:a="http://schemas.openxmlformats.org/drawingml/2006/main"/>
        </p:spPr>
        <p:txBody>
          <a:bodyPr xmlns:a="http://schemas.openxmlformats.org/drawingml/2006/main" wrap="square" anchor="ctr"/>
          <a:lstStyle xmlns:a="http://schemas.openxmlformats.org/drawingml/2006/main"/>
          <a:p xmlns:a="http://schemas.openxmlformats.org/drawingml/2006/main">
            <a:pPr marL="0" indent="0" algn="ctr">
              <a:buNone/>
            </a:pPr>
            <a:r>
              <a:rPr sz="1800" i="1">
                <a:solidFill>
                  <a:srgbClr val="F6E3DD"/>
                </a:solidFill>
                <a:latin typeface="Calibri"/>
                <a:ea typeface="Calibri"/>
                <a:cs typeface="Calibri"/>
              </a:rPr>
              <a:t>PRESS 1</a:t>
            </a:r>
            <a:endParaRPr sz="1800"/>
          </a:p>
        </p:txBody>
      </p:sp>
      <p:sp>
        <p:nvSpPr>
          <p:cNvPr id="9" name="Text 7">
            <a:extLst xmlns:a="http://schemas.openxmlformats.org/drawingml/2006/main">
              <a:ext uri="{FF2B5EF4-FFF2-40B4-BE49-F238E27FC236}">
                <a16:creationId xmlns:a16="http://schemas.microsoft.com/office/drawing/2014/main" id="{AC179259-07A7-49FF-8DCB-0FB93DD87654}"/>
              </a:ext>
            </a:extLst>
          </p:cNvPr>
          <p:cNvSpPr>
            <a:spLocks xmlns:a="http://schemas.openxmlformats.org/drawingml/2006/main" noGrp="1"/>
          </p:cNvSpPr>
          <p:nvPr/>
        </p:nvSpPr>
        <p:spPr>
          <a:xfrm xmlns:a="http://schemas.openxmlformats.org/drawingml/2006/main">
            <a:off x="6583680" y="4389120"/>
            <a:ext cx="4480560" cy="1280160"/>
          </a:xfrm>
          <a:prstGeom xmlns:a="http://schemas.openxmlformats.org/drawingml/2006/main" prst="rect">
            <a:avLst/>
          </a:prstGeom>
          <a:noFill xmlns:a="http://schemas.openxmlformats.org/drawingml/2006/main"/>
        </p:spPr>
        <p:txBody>
          <a:bodyPr xmlns:a="http://schemas.openxmlformats.org/drawingml/2006/main" wrap="square" anchor="ctr"/>
          <a:lstStyle xmlns:a="http://schemas.openxmlformats.org/drawingml/2006/main"/>
          <a:p xmlns:a="http://schemas.openxmlformats.org/drawingml/2006/main">
            <a:pPr marL="0" indent="0" algn="ctr">
              <a:lnSpc>
                <a:spcPct val="130000"/>
              </a:lnSpc>
              <a:buNone/>
            </a:pPr>
            <a:r>
              <a:rPr sz="1400">
                <a:solidFill>
                  <a:srgbClr val="FFFFFF"/>
                </a:solidFill>
                <a:latin typeface="Calibri"/>
                <a:ea typeface="Calibri"/>
                <a:cs typeface="Calibri"/>
              </a:rPr>
              <a:t>Call 988 and press 1. Text 838255, or chat at VeteransCrisisLine.net. Available 24 hours a day.</a:t>
            </a:r>
            <a:endParaRPr sz="1400"/>
          </a:p>
        </p:txBody>
      </p:sp>
      <p:sp>
        <p:nvSpPr>
          <p:cNvPr id="10" name="Text 8">
            <a:extLst xmlns:a="http://schemas.openxmlformats.org/drawingml/2006/main">
              <a:ext uri="{FF2B5EF4-FFF2-40B4-BE49-F238E27FC236}">
                <a16:creationId xmlns:a16="http://schemas.microsoft.com/office/drawing/2014/main" id="{1E568CBB-00A3-4416-B85E-04F16A9D07EC}"/>
              </a:ext>
            </a:extLst>
          </p:cNvPr>
          <p:cNvSpPr>
            <a:spLocks xmlns:a="http://schemas.openxmlformats.org/drawingml/2006/main" noGrp="1"/>
          </p:cNvSpPr>
          <p:nvPr/>
        </p:nvSpPr>
        <p:spPr>
          <a:xfrm xmlns:a="http://schemas.openxmlformats.org/drawingml/2006/main">
            <a:off x="457200" y="6510528"/>
            <a:ext cx="7315200" cy="274320"/>
          </a:xfrm>
          <a:prstGeom xmlns:a="http://schemas.openxmlformats.org/drawingml/2006/main" prst="rect">
            <a:avLst/>
          </a:prstGeom>
          <a:noFill xmlns:a="http://schemas.openxmlformats.org/drawingml/2006/main"/>
        </p:spPr>
        <p:txBody>
          <a:bodyPr xmlns:a="http://schemas.openxmlformats.org/drawingml/2006/main" wrap="square" anchor="ctr"/>
          <a:lstStyle xmlns:a="http://schemas.openxmlformats.org/drawingml/2006/main"/>
          <a:p xmlns:a="http://schemas.openxmlformats.org/drawingml/2006/main">
            <a:pPr marL="0" indent="0">
              <a:buNone/>
            </a:pPr>
            <a:r>
              <a:rPr sz="900">
                <a:solidFill>
                  <a:srgbClr val="999999"/>
                </a:solidFill>
                <a:latin typeface="Calibri"/>
                <a:ea typeface="Calibri"/>
                <a:cs typeface="Calibri"/>
              </a:rPr>
              <a:t>WE GOT YOU | Community Overview</a:t>
            </a:r>
            <a:endParaRPr sz="900"/>
          </a:p>
        </p:txBody>
      </p:sp>
      <p:sp>
        <p:nvSpPr>
          <p:cNvPr id="11" name="Text 9">
            <a:extLst xmlns:a="http://schemas.openxmlformats.org/drawingml/2006/main">
              <a:ext uri="{FF2B5EF4-FFF2-40B4-BE49-F238E27FC236}">
                <a16:creationId xmlns:a16="http://schemas.microsoft.com/office/drawing/2014/main" id="{B5685B7B-5C65-4C3A-B0B7-EFD62D594957}"/>
              </a:ext>
            </a:extLst>
          </p:cNvPr>
          <p:cNvSpPr>
            <a:spLocks xmlns:a="http://schemas.openxmlformats.org/drawingml/2006/main" noGrp="1"/>
          </p:cNvSpPr>
          <p:nvPr/>
        </p:nvSpPr>
        <p:spPr>
          <a:xfrm xmlns:a="http://schemas.openxmlformats.org/drawingml/2006/main">
            <a:off x="10332720" y="6510528"/>
            <a:ext cx="1828800" cy="274320"/>
          </a:xfrm>
          <a:prstGeom xmlns:a="http://schemas.openxmlformats.org/drawingml/2006/main" prst="rect">
            <a:avLst/>
          </a:prstGeom>
          <a:noFill xmlns:a="http://schemas.openxmlformats.org/drawingml/2006/main"/>
        </p:spPr>
        <p:txBody>
          <a:bodyPr xmlns:a="http://schemas.openxmlformats.org/drawingml/2006/main" wrap="square" anchor="ctr"/>
          <a:lstStyle xmlns:a="http://schemas.openxmlformats.org/drawingml/2006/main"/>
          <a:p xmlns:a="http://schemas.openxmlformats.org/drawingml/2006/main">
            <a:pPr marL="0" indent="0" algn="r">
              <a:buNone/>
            </a:pPr>
            <a:r>
              <a:rPr sz="900">
                <a:solidFill>
                  <a:srgbClr val="999999"/>
                </a:solidFill>
                <a:latin typeface="Calibri"/>
                <a:ea typeface="Calibri"/>
                <a:cs typeface="Calibri"/>
              </a:rPr>
              <a:t>AMVETS Riders</a:t>
            </a:r>
            <a:endParaRPr sz="900"/>
          </a:p>
        </p:txBody>
      </p:sp>
    </p:spTree>
    <p:extLst>
      <p:ext uri="{BB962C8B-B14F-4D97-AF65-F5344CB8AC3E}">
        <p14:creationId xmlns:p14="http://schemas.microsoft.com/office/powerpoint/2010/main" val="2084819385"/>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48C7865E-67CF-4E62-B6D6-B75EDB649F3F}"/>
              </a:ext>
            </a:extLst>
          </p:cNvPr>
          <p:cNvSpPr>
            <a:spLocks xmlns:a="http://schemas.openxmlformats.org/drawingml/2006/main" noGrp="1"/>
          </p:cNvSpPr>
          <p:nvPr/>
        </p:nvSpPr>
        <p:spPr>
          <a:xfrm xmlns:a="http://schemas.openxmlformats.org/drawingml/2006/main">
            <a:off x="640080" y="457200"/>
            <a:ext cx="10881360" cy="731520"/>
          </a:xfrm>
          <a:prstGeom xmlns:a="http://schemas.openxmlformats.org/drawingml/2006/main" prst="rect">
            <a:avLst/>
          </a:prstGeom>
          <a:noFill xmlns:a="http://schemas.openxmlformats.org/drawingml/2006/main"/>
        </p:spPr>
        <p:txBody>
          <a:bodyPr xmlns:a="http://schemas.openxmlformats.org/drawingml/2006/main" wrap="square" anchor="ctr"/>
          <a:lstStyle xmlns:a="http://schemas.openxmlformats.org/drawingml/2006/main"/>
          <a:p xmlns:a="http://schemas.openxmlformats.org/drawingml/2006/main">
            <a:pPr marL="0" indent="0">
              <a:buNone/>
            </a:pPr>
            <a:r>
              <a:rPr sz="3200" b="1">
                <a:solidFill>
                  <a:srgbClr val="1B2A4A"/>
                </a:solidFill>
                <a:latin typeface="Cambria"/>
                <a:ea typeface="Cambria"/>
                <a:cs typeface="Cambria"/>
              </a:rPr>
              <a:t>Bringing veterans back into the fold</a:t>
            </a:r>
            <a:endParaRPr sz="3200"/>
          </a:p>
        </p:txBody>
      </p:sp>
      <p:sp>
        <p:nvSpPr>
          <p:cNvPr id="3" name="Shape 1">
            <a:extLst xmlns:a="http://schemas.openxmlformats.org/drawingml/2006/main">
              <a:ext uri="{FF2B5EF4-FFF2-40B4-BE49-F238E27FC236}">
                <a16:creationId xmlns:a16="http://schemas.microsoft.com/office/drawing/2014/main" id="{317655CC-8D9A-4171-B54A-A0F869C9FF0D}"/>
              </a:ext>
            </a:extLst>
          </p:cNvPr>
          <p:cNvSpPr>
            <a:spLocks xmlns:a="http://schemas.openxmlformats.org/drawingml/2006/main" noGrp="1"/>
          </p:cNvSpPr>
          <p:nvPr/>
        </p:nvSpPr>
        <p:spPr>
          <a:xfrm xmlns:a="http://schemas.openxmlformats.org/drawingml/2006/main">
            <a:off x="640080" y="1508760"/>
            <a:ext cx="3627120" cy="2125980"/>
          </a:xfrm>
          <a:prstGeom xmlns:a="http://schemas.openxmlformats.org/drawingml/2006/main" prst="roundRect">
            <a:avLst>
              <a:gd name="adj" fmla="val 2581"/>
            </a:avLst>
          </a:prstGeom>
          <a:solidFill xmlns:a="http://schemas.openxmlformats.org/drawingml/2006/main">
            <a:srgbClr val="F4F1EA"/>
          </a:solidFill>
        </p:spPr>
      </p:sp>
      <p:sp>
        <p:nvSpPr>
          <p:cNvPr id="4" name="Shape 2">
            <a:extLst xmlns:a="http://schemas.openxmlformats.org/drawingml/2006/main">
              <a:ext uri="{FF2B5EF4-FFF2-40B4-BE49-F238E27FC236}">
                <a16:creationId xmlns:a16="http://schemas.microsoft.com/office/drawing/2014/main" id="{907519E4-2AB7-4B0D-97C9-DAA7DA757CEC}"/>
              </a:ext>
            </a:extLst>
          </p:cNvPr>
          <p:cNvSpPr>
            <a:spLocks xmlns:a="http://schemas.openxmlformats.org/drawingml/2006/main" noGrp="1"/>
          </p:cNvSpPr>
          <p:nvPr/>
        </p:nvSpPr>
        <p:spPr>
          <a:xfrm xmlns:a="http://schemas.openxmlformats.org/drawingml/2006/main">
            <a:off x="868680" y="1737360"/>
            <a:ext cx="365760" cy="365760"/>
          </a:xfrm>
          <a:prstGeom xmlns:a="http://schemas.openxmlformats.org/drawingml/2006/main" prst="ellipse">
            <a:avLst/>
          </a:prstGeom>
          <a:solidFill xmlns:a="http://schemas.openxmlformats.org/drawingml/2006/main">
            <a:srgbClr val="8B1E1E"/>
          </a:solidFill>
        </p:spPr>
      </p:sp>
      <p:sp>
        <p:nvSpPr>
          <p:cNvPr id="5" name="Text 3">
            <a:extLst xmlns:a="http://schemas.openxmlformats.org/drawingml/2006/main">
              <a:ext uri="{FF2B5EF4-FFF2-40B4-BE49-F238E27FC236}">
                <a16:creationId xmlns:a16="http://schemas.microsoft.com/office/drawing/2014/main" id="{57079E00-B4EF-4762-BD7E-34069955A8FD}"/>
              </a:ext>
            </a:extLst>
          </p:cNvPr>
          <p:cNvSpPr>
            <a:spLocks xmlns:a="http://schemas.openxmlformats.org/drawingml/2006/main" noGrp="1"/>
          </p:cNvSpPr>
          <p:nvPr/>
        </p:nvSpPr>
        <p:spPr>
          <a:xfrm xmlns:a="http://schemas.openxmlformats.org/drawingml/2006/main">
            <a:off x="868680" y="2240280"/>
            <a:ext cx="3169920" cy="457200"/>
          </a:xfrm>
          <a:prstGeom xmlns:a="http://schemas.openxmlformats.org/drawingml/2006/main" prst="rect">
            <a:avLst/>
          </a:prstGeom>
          <a:noFill xmlns:a="http://schemas.openxmlformats.org/drawingml/2006/main"/>
        </p:spPr>
        <p:txBody>
          <a:bodyPr xmlns:a="http://schemas.openxmlformats.org/drawingml/2006/main" wrap="square" anchor="ctr"/>
          <a:lstStyle xmlns:a="http://schemas.openxmlformats.org/drawingml/2006/main"/>
          <a:p xmlns:a="http://schemas.openxmlformats.org/drawingml/2006/main">
            <a:pPr marL="0" indent="0">
              <a:buNone/>
            </a:pPr>
            <a:r>
              <a:rPr sz="1500" b="1">
                <a:solidFill>
                  <a:srgbClr val="1B2A4A"/>
                </a:solidFill>
                <a:latin typeface="Calibri"/>
                <a:ea typeface="Calibri"/>
                <a:cs typeface="Calibri"/>
              </a:rPr>
              <a:t>Resource Fairs</a:t>
            </a:r>
            <a:endParaRPr sz="1500"/>
          </a:p>
        </p:txBody>
      </p:sp>
      <p:sp>
        <p:nvSpPr>
          <p:cNvPr id="6" name="Text 4">
            <a:extLst xmlns:a="http://schemas.openxmlformats.org/drawingml/2006/main">
              <a:ext uri="{FF2B5EF4-FFF2-40B4-BE49-F238E27FC236}">
                <a16:creationId xmlns:a16="http://schemas.microsoft.com/office/drawing/2014/main" id="{2C309666-198F-4362-A616-B883FCA44F86}"/>
              </a:ext>
            </a:extLst>
          </p:cNvPr>
          <p:cNvSpPr>
            <a:spLocks xmlns:a="http://schemas.openxmlformats.org/drawingml/2006/main" noGrp="1"/>
          </p:cNvSpPr>
          <p:nvPr/>
        </p:nvSpPr>
        <p:spPr>
          <a:xfrm xmlns:a="http://schemas.openxmlformats.org/drawingml/2006/main">
            <a:off x="868680" y="2697480"/>
            <a:ext cx="3169920" cy="731520"/>
          </a:xfrm>
          <a:prstGeom xmlns:a="http://schemas.openxmlformats.org/drawingml/2006/main" prst="rect">
            <a:avLst/>
          </a:prstGeom>
          <a:noFill xmlns:a="http://schemas.openxmlformats.org/drawingml/2006/main"/>
        </p:spPr>
        <p:txBody>
          <a:bodyPr xmlns:a="http://schemas.openxmlformats.org/drawingml/2006/main" wrap="square" anchor="ctr"/>
          <a:lstStyle xmlns:a="http://schemas.openxmlformats.org/drawingml/2006/main"/>
          <a:p xmlns:a="http://schemas.openxmlformats.org/drawingml/2006/main">
            <a:pPr marL="0" indent="0">
              <a:lnSpc>
                <a:spcPct val="120000"/>
              </a:lnSpc>
              <a:buNone/>
            </a:pPr>
            <a:r>
              <a:rPr sz="1200">
                <a:solidFill>
                  <a:srgbClr val="5A5A5A"/>
                </a:solidFill>
                <a:latin typeface="Calibri"/>
                <a:ea typeface="Calibri"/>
                <a:cs typeface="Calibri"/>
              </a:rPr>
              <a:t>Local services under one roof</a:t>
            </a:r>
            <a:endParaRPr sz="1200"/>
          </a:p>
        </p:txBody>
      </p:sp>
      <p:sp>
        <p:nvSpPr>
          <p:cNvPr id="7" name="Shape 5">
            <a:extLst xmlns:a="http://schemas.openxmlformats.org/drawingml/2006/main">
              <a:ext uri="{FF2B5EF4-FFF2-40B4-BE49-F238E27FC236}">
                <a16:creationId xmlns:a16="http://schemas.microsoft.com/office/drawing/2014/main" id="{468AD694-61C5-4300-96AF-A7892173DDDF}"/>
              </a:ext>
            </a:extLst>
          </p:cNvPr>
          <p:cNvSpPr>
            <a:spLocks xmlns:a="http://schemas.openxmlformats.org/drawingml/2006/main" noGrp="1"/>
          </p:cNvSpPr>
          <p:nvPr/>
        </p:nvSpPr>
        <p:spPr>
          <a:xfrm xmlns:a="http://schemas.openxmlformats.org/drawingml/2006/main">
            <a:off x="4587240" y="1508760"/>
            <a:ext cx="3627120" cy="2125980"/>
          </a:xfrm>
          <a:prstGeom xmlns:a="http://schemas.openxmlformats.org/drawingml/2006/main" prst="roundRect">
            <a:avLst>
              <a:gd name="adj" fmla="val 2581"/>
            </a:avLst>
          </a:prstGeom>
          <a:solidFill xmlns:a="http://schemas.openxmlformats.org/drawingml/2006/main">
            <a:srgbClr val="EDEFF4"/>
          </a:solidFill>
        </p:spPr>
      </p:sp>
      <p:sp>
        <p:nvSpPr>
          <p:cNvPr id="8" name="Shape 6">
            <a:extLst xmlns:a="http://schemas.openxmlformats.org/drawingml/2006/main">
              <a:ext uri="{FF2B5EF4-FFF2-40B4-BE49-F238E27FC236}">
                <a16:creationId xmlns:a16="http://schemas.microsoft.com/office/drawing/2014/main" id="{AF42FB95-2269-479A-A9E9-698BC90EF3E6}"/>
              </a:ext>
            </a:extLst>
          </p:cNvPr>
          <p:cNvSpPr>
            <a:spLocks xmlns:a="http://schemas.openxmlformats.org/drawingml/2006/main" noGrp="1"/>
          </p:cNvSpPr>
          <p:nvPr/>
        </p:nvSpPr>
        <p:spPr>
          <a:xfrm xmlns:a="http://schemas.openxmlformats.org/drawingml/2006/main">
            <a:off x="4815840" y="1737360"/>
            <a:ext cx="365760" cy="365760"/>
          </a:xfrm>
          <a:prstGeom xmlns:a="http://schemas.openxmlformats.org/drawingml/2006/main" prst="ellipse">
            <a:avLst/>
          </a:prstGeom>
          <a:solidFill xmlns:a="http://schemas.openxmlformats.org/drawingml/2006/main">
            <a:srgbClr val="1B2A4A"/>
          </a:solidFill>
        </p:spPr>
      </p:sp>
      <p:sp>
        <p:nvSpPr>
          <p:cNvPr id="9" name="Text 7">
            <a:extLst xmlns:a="http://schemas.openxmlformats.org/drawingml/2006/main">
              <a:ext uri="{FF2B5EF4-FFF2-40B4-BE49-F238E27FC236}">
                <a16:creationId xmlns:a16="http://schemas.microsoft.com/office/drawing/2014/main" id="{3D1669C3-C5E1-4D2C-8040-023D9DF4A3E0}"/>
              </a:ext>
            </a:extLst>
          </p:cNvPr>
          <p:cNvSpPr>
            <a:spLocks xmlns:a="http://schemas.openxmlformats.org/drawingml/2006/main" noGrp="1"/>
          </p:cNvSpPr>
          <p:nvPr/>
        </p:nvSpPr>
        <p:spPr>
          <a:xfrm xmlns:a="http://schemas.openxmlformats.org/drawingml/2006/main">
            <a:off x="4815840" y="2240280"/>
            <a:ext cx="3169920" cy="457200"/>
          </a:xfrm>
          <a:prstGeom xmlns:a="http://schemas.openxmlformats.org/drawingml/2006/main" prst="rect">
            <a:avLst/>
          </a:prstGeom>
          <a:noFill xmlns:a="http://schemas.openxmlformats.org/drawingml/2006/main"/>
        </p:spPr>
        <p:txBody>
          <a:bodyPr xmlns:a="http://schemas.openxmlformats.org/drawingml/2006/main" wrap="square" anchor="ctr"/>
          <a:lstStyle xmlns:a="http://schemas.openxmlformats.org/drawingml/2006/main"/>
          <a:p xmlns:a="http://schemas.openxmlformats.org/drawingml/2006/main">
            <a:pPr marL="0" indent="0">
              <a:buNone/>
            </a:pPr>
            <a:r>
              <a:rPr sz="1500" b="1">
                <a:solidFill>
                  <a:srgbClr val="1B2A4A"/>
                </a:solidFill>
                <a:latin typeface="Calibri"/>
                <a:ea typeface="Calibri"/>
                <a:cs typeface="Calibri"/>
              </a:rPr>
              <a:t>Veteran Breakfasts</a:t>
            </a:r>
            <a:endParaRPr sz="1500"/>
          </a:p>
        </p:txBody>
      </p:sp>
      <p:sp>
        <p:nvSpPr>
          <p:cNvPr id="10" name="Text 8">
            <a:extLst xmlns:a="http://schemas.openxmlformats.org/drawingml/2006/main">
              <a:ext uri="{FF2B5EF4-FFF2-40B4-BE49-F238E27FC236}">
                <a16:creationId xmlns:a16="http://schemas.microsoft.com/office/drawing/2014/main" id="{47DCFE92-E2DC-4F0D-B4E9-5E24E95C2EB7}"/>
              </a:ext>
            </a:extLst>
          </p:cNvPr>
          <p:cNvSpPr>
            <a:spLocks xmlns:a="http://schemas.openxmlformats.org/drawingml/2006/main" noGrp="1"/>
          </p:cNvSpPr>
          <p:nvPr/>
        </p:nvSpPr>
        <p:spPr>
          <a:xfrm xmlns:a="http://schemas.openxmlformats.org/drawingml/2006/main">
            <a:off x="4815840" y="2697480"/>
            <a:ext cx="3169920" cy="731520"/>
          </a:xfrm>
          <a:prstGeom xmlns:a="http://schemas.openxmlformats.org/drawingml/2006/main" prst="rect">
            <a:avLst/>
          </a:prstGeom>
          <a:noFill xmlns:a="http://schemas.openxmlformats.org/drawingml/2006/main"/>
        </p:spPr>
        <p:txBody>
          <a:bodyPr xmlns:a="http://schemas.openxmlformats.org/drawingml/2006/main" wrap="square" anchor="ctr"/>
          <a:lstStyle xmlns:a="http://schemas.openxmlformats.org/drawingml/2006/main"/>
          <a:p xmlns:a="http://schemas.openxmlformats.org/drawingml/2006/main">
            <a:pPr marL="0" indent="0">
              <a:lnSpc>
                <a:spcPct val="120000"/>
              </a:lnSpc>
              <a:buNone/>
            </a:pPr>
            <a:r>
              <a:rPr sz="1200">
                <a:solidFill>
                  <a:srgbClr val="5A5A5A"/>
                </a:solidFill>
                <a:latin typeface="Calibri"/>
                <a:ea typeface="Calibri"/>
                <a:cs typeface="Calibri"/>
              </a:rPr>
              <a:t>A recurring, low pressure touchpoint</a:t>
            </a:r>
            <a:endParaRPr sz="1200"/>
          </a:p>
        </p:txBody>
      </p:sp>
      <p:sp>
        <p:nvSpPr>
          <p:cNvPr id="11" name="Shape 9">
            <a:extLst xmlns:a="http://schemas.openxmlformats.org/drawingml/2006/main">
              <a:ext uri="{FF2B5EF4-FFF2-40B4-BE49-F238E27FC236}">
                <a16:creationId xmlns:a16="http://schemas.microsoft.com/office/drawing/2014/main" id="{890722F7-0E7F-4F32-A52C-C95F13B8E090}"/>
              </a:ext>
            </a:extLst>
          </p:cNvPr>
          <p:cNvSpPr>
            <a:spLocks xmlns:a="http://schemas.openxmlformats.org/drawingml/2006/main" noGrp="1"/>
          </p:cNvSpPr>
          <p:nvPr/>
        </p:nvSpPr>
        <p:spPr>
          <a:xfrm xmlns:a="http://schemas.openxmlformats.org/drawingml/2006/main">
            <a:off x="8534400" y="1508760"/>
            <a:ext cx="3627120" cy="2125980"/>
          </a:xfrm>
          <a:prstGeom xmlns:a="http://schemas.openxmlformats.org/drawingml/2006/main" prst="roundRect">
            <a:avLst>
              <a:gd name="adj" fmla="val 2581"/>
            </a:avLst>
          </a:prstGeom>
          <a:solidFill xmlns:a="http://schemas.openxmlformats.org/drawingml/2006/main">
            <a:srgbClr val="F4F1EA"/>
          </a:solidFill>
        </p:spPr>
      </p:sp>
      <p:sp>
        <p:nvSpPr>
          <p:cNvPr id="12" name="Shape 10">
            <a:extLst xmlns:a="http://schemas.openxmlformats.org/drawingml/2006/main">
              <a:ext uri="{FF2B5EF4-FFF2-40B4-BE49-F238E27FC236}">
                <a16:creationId xmlns:a16="http://schemas.microsoft.com/office/drawing/2014/main" id="{5147C275-3ED4-43E8-BA81-3AE5551CAE0E}"/>
              </a:ext>
            </a:extLst>
          </p:cNvPr>
          <p:cNvSpPr>
            <a:spLocks xmlns:a="http://schemas.openxmlformats.org/drawingml/2006/main" noGrp="1"/>
          </p:cNvSpPr>
          <p:nvPr/>
        </p:nvSpPr>
        <p:spPr>
          <a:xfrm xmlns:a="http://schemas.openxmlformats.org/drawingml/2006/main">
            <a:off x="8763000" y="1737360"/>
            <a:ext cx="365760" cy="365760"/>
          </a:xfrm>
          <a:prstGeom xmlns:a="http://schemas.openxmlformats.org/drawingml/2006/main" prst="ellipse">
            <a:avLst/>
          </a:prstGeom>
          <a:solidFill xmlns:a="http://schemas.openxmlformats.org/drawingml/2006/main">
            <a:srgbClr val="B08D2B"/>
          </a:solidFill>
        </p:spPr>
      </p:sp>
      <p:sp>
        <p:nvSpPr>
          <p:cNvPr id="13" name="Text 11">
            <a:extLst xmlns:a="http://schemas.openxmlformats.org/drawingml/2006/main">
              <a:ext uri="{FF2B5EF4-FFF2-40B4-BE49-F238E27FC236}">
                <a16:creationId xmlns:a16="http://schemas.microsoft.com/office/drawing/2014/main" id="{FF4523D8-8ACA-4F92-9BBE-0C35B1C9A1C2}"/>
              </a:ext>
            </a:extLst>
          </p:cNvPr>
          <p:cNvSpPr>
            <a:spLocks xmlns:a="http://schemas.openxmlformats.org/drawingml/2006/main" noGrp="1"/>
          </p:cNvSpPr>
          <p:nvPr/>
        </p:nvSpPr>
        <p:spPr>
          <a:xfrm xmlns:a="http://schemas.openxmlformats.org/drawingml/2006/main">
            <a:off x="8763000" y="2240280"/>
            <a:ext cx="3169920" cy="457200"/>
          </a:xfrm>
          <a:prstGeom xmlns:a="http://schemas.openxmlformats.org/drawingml/2006/main" prst="rect">
            <a:avLst/>
          </a:prstGeom>
          <a:noFill xmlns:a="http://schemas.openxmlformats.org/drawingml/2006/main"/>
        </p:spPr>
        <p:txBody>
          <a:bodyPr xmlns:a="http://schemas.openxmlformats.org/drawingml/2006/main" wrap="square" anchor="ctr"/>
          <a:lstStyle xmlns:a="http://schemas.openxmlformats.org/drawingml/2006/main"/>
          <a:p xmlns:a="http://schemas.openxmlformats.org/drawingml/2006/main">
            <a:pPr marL="0" indent="0">
              <a:buNone/>
            </a:pPr>
            <a:r>
              <a:rPr sz="1500" b="1">
                <a:solidFill>
                  <a:srgbClr val="1B2A4A"/>
                </a:solidFill>
                <a:latin typeface="Calibri"/>
                <a:ea typeface="Calibri"/>
                <a:cs typeface="Calibri"/>
              </a:rPr>
              <a:t>Awareness Rides</a:t>
            </a:r>
            <a:endParaRPr sz="1500"/>
          </a:p>
        </p:txBody>
      </p:sp>
      <p:sp>
        <p:nvSpPr>
          <p:cNvPr id="14" name="Text 12">
            <a:extLst xmlns:a="http://schemas.openxmlformats.org/drawingml/2006/main">
              <a:ext uri="{FF2B5EF4-FFF2-40B4-BE49-F238E27FC236}">
                <a16:creationId xmlns:a16="http://schemas.microsoft.com/office/drawing/2014/main" id="{F0453DD1-35AE-4ED1-B7B1-9F2CD710B318}"/>
              </a:ext>
            </a:extLst>
          </p:cNvPr>
          <p:cNvSpPr>
            <a:spLocks xmlns:a="http://schemas.openxmlformats.org/drawingml/2006/main" noGrp="1"/>
          </p:cNvSpPr>
          <p:nvPr/>
        </p:nvSpPr>
        <p:spPr>
          <a:xfrm xmlns:a="http://schemas.openxmlformats.org/drawingml/2006/main">
            <a:off x="8763000" y="2697480"/>
            <a:ext cx="3169920" cy="731520"/>
          </a:xfrm>
          <a:prstGeom xmlns:a="http://schemas.openxmlformats.org/drawingml/2006/main" prst="rect">
            <a:avLst/>
          </a:prstGeom>
          <a:noFill xmlns:a="http://schemas.openxmlformats.org/drawingml/2006/main"/>
        </p:spPr>
        <p:txBody>
          <a:bodyPr xmlns:a="http://schemas.openxmlformats.org/drawingml/2006/main" wrap="square" anchor="ctr"/>
          <a:lstStyle xmlns:a="http://schemas.openxmlformats.org/drawingml/2006/main"/>
          <a:p xmlns:a="http://schemas.openxmlformats.org/drawingml/2006/main">
            <a:pPr marL="0" indent="0">
              <a:lnSpc>
                <a:spcPct val="120000"/>
              </a:lnSpc>
              <a:buNone/>
            </a:pPr>
            <a:r>
              <a:rPr sz="1200">
                <a:solidFill>
                  <a:srgbClr val="5A5A5A"/>
                </a:solidFill>
                <a:latin typeface="Calibri"/>
                <a:ea typeface="Calibri"/>
                <a:cs typeface="Calibri"/>
              </a:rPr>
              <a:t>Mental health &amp; suicide prevention</a:t>
            </a:r>
            <a:endParaRPr sz="1200"/>
          </a:p>
        </p:txBody>
      </p:sp>
      <p:sp>
        <p:nvSpPr>
          <p:cNvPr id="15" name="Shape 13">
            <a:extLst xmlns:a="http://schemas.openxmlformats.org/drawingml/2006/main">
              <a:ext uri="{FF2B5EF4-FFF2-40B4-BE49-F238E27FC236}">
                <a16:creationId xmlns:a16="http://schemas.microsoft.com/office/drawing/2014/main" id="{64266C46-B319-4E05-8068-1F4F07D7DD50}"/>
              </a:ext>
            </a:extLst>
          </p:cNvPr>
          <p:cNvSpPr>
            <a:spLocks xmlns:a="http://schemas.openxmlformats.org/drawingml/2006/main" noGrp="1"/>
          </p:cNvSpPr>
          <p:nvPr/>
        </p:nvSpPr>
        <p:spPr>
          <a:xfrm xmlns:a="http://schemas.openxmlformats.org/drawingml/2006/main">
            <a:off x="640080" y="3954780"/>
            <a:ext cx="3627120" cy="2125980"/>
          </a:xfrm>
          <a:prstGeom xmlns:a="http://schemas.openxmlformats.org/drawingml/2006/main" prst="roundRect">
            <a:avLst>
              <a:gd name="adj" fmla="val 2581"/>
            </a:avLst>
          </a:prstGeom>
          <a:solidFill xmlns:a="http://schemas.openxmlformats.org/drawingml/2006/main">
            <a:srgbClr val="EDEFF4"/>
          </a:solidFill>
        </p:spPr>
      </p:sp>
      <p:sp>
        <p:nvSpPr>
          <p:cNvPr id="16" name="Shape 14">
            <a:extLst xmlns:a="http://schemas.openxmlformats.org/drawingml/2006/main">
              <a:ext uri="{FF2B5EF4-FFF2-40B4-BE49-F238E27FC236}">
                <a16:creationId xmlns:a16="http://schemas.microsoft.com/office/drawing/2014/main" id="{60AB1D36-E57D-4FBD-8352-A80FD6D36C6B}"/>
              </a:ext>
            </a:extLst>
          </p:cNvPr>
          <p:cNvSpPr>
            <a:spLocks xmlns:a="http://schemas.openxmlformats.org/drawingml/2006/main" noGrp="1"/>
          </p:cNvSpPr>
          <p:nvPr/>
        </p:nvSpPr>
        <p:spPr>
          <a:xfrm xmlns:a="http://schemas.openxmlformats.org/drawingml/2006/main">
            <a:off x="868680" y="4183380"/>
            <a:ext cx="365760" cy="365760"/>
          </a:xfrm>
          <a:prstGeom xmlns:a="http://schemas.openxmlformats.org/drawingml/2006/main" prst="ellipse">
            <a:avLst/>
          </a:prstGeom>
          <a:solidFill xmlns:a="http://schemas.openxmlformats.org/drawingml/2006/main">
            <a:srgbClr val="8B1E1E"/>
          </a:solidFill>
        </p:spPr>
      </p:sp>
      <p:sp>
        <p:nvSpPr>
          <p:cNvPr id="17" name="Text 15">
            <a:extLst xmlns:a="http://schemas.openxmlformats.org/drawingml/2006/main">
              <a:ext uri="{FF2B5EF4-FFF2-40B4-BE49-F238E27FC236}">
                <a16:creationId xmlns:a16="http://schemas.microsoft.com/office/drawing/2014/main" id="{BBF6F21E-4145-4A7E-BE8F-AF1F869AFDE2}"/>
              </a:ext>
            </a:extLst>
          </p:cNvPr>
          <p:cNvSpPr>
            <a:spLocks xmlns:a="http://schemas.openxmlformats.org/drawingml/2006/main" noGrp="1"/>
          </p:cNvSpPr>
          <p:nvPr/>
        </p:nvSpPr>
        <p:spPr>
          <a:xfrm xmlns:a="http://schemas.openxmlformats.org/drawingml/2006/main">
            <a:off x="868680" y="4686300"/>
            <a:ext cx="3169920" cy="457200"/>
          </a:xfrm>
          <a:prstGeom xmlns:a="http://schemas.openxmlformats.org/drawingml/2006/main" prst="rect">
            <a:avLst/>
          </a:prstGeom>
          <a:noFill xmlns:a="http://schemas.openxmlformats.org/drawingml/2006/main"/>
        </p:spPr>
        <p:txBody>
          <a:bodyPr xmlns:a="http://schemas.openxmlformats.org/drawingml/2006/main" wrap="square" anchor="ctr"/>
          <a:lstStyle xmlns:a="http://schemas.openxmlformats.org/drawingml/2006/main"/>
          <a:p xmlns:a="http://schemas.openxmlformats.org/drawingml/2006/main">
            <a:pPr marL="0" indent="0">
              <a:buNone/>
            </a:pPr>
            <a:r>
              <a:rPr sz="1500" b="1">
                <a:solidFill>
                  <a:srgbClr val="1B2A4A"/>
                </a:solidFill>
                <a:latin typeface="Calibri"/>
                <a:ea typeface="Calibri"/>
                <a:cs typeface="Calibri"/>
              </a:rPr>
              <a:t>Holiday Meals</a:t>
            </a:r>
            <a:endParaRPr sz="1500"/>
          </a:p>
        </p:txBody>
      </p:sp>
      <p:sp>
        <p:nvSpPr>
          <p:cNvPr id="18" name="Text 16">
            <a:extLst xmlns:a="http://schemas.openxmlformats.org/drawingml/2006/main">
              <a:ext uri="{FF2B5EF4-FFF2-40B4-BE49-F238E27FC236}">
                <a16:creationId xmlns:a16="http://schemas.microsoft.com/office/drawing/2014/main" id="{EE1B1370-7274-4C7B-8145-38DDF25B0D2A}"/>
              </a:ext>
            </a:extLst>
          </p:cNvPr>
          <p:cNvSpPr>
            <a:spLocks xmlns:a="http://schemas.openxmlformats.org/drawingml/2006/main" noGrp="1"/>
          </p:cNvSpPr>
          <p:nvPr/>
        </p:nvSpPr>
        <p:spPr>
          <a:xfrm xmlns:a="http://schemas.openxmlformats.org/drawingml/2006/main">
            <a:off x="868680" y="5143500"/>
            <a:ext cx="3169920" cy="731520"/>
          </a:xfrm>
          <a:prstGeom xmlns:a="http://schemas.openxmlformats.org/drawingml/2006/main" prst="rect">
            <a:avLst/>
          </a:prstGeom>
          <a:noFill xmlns:a="http://schemas.openxmlformats.org/drawingml/2006/main"/>
        </p:spPr>
        <p:txBody>
          <a:bodyPr xmlns:a="http://schemas.openxmlformats.org/drawingml/2006/main" wrap="square" anchor="ctr"/>
          <a:lstStyle xmlns:a="http://schemas.openxmlformats.org/drawingml/2006/main"/>
          <a:p xmlns:a="http://schemas.openxmlformats.org/drawingml/2006/main">
            <a:pPr marL="0" indent="0">
              <a:lnSpc>
                <a:spcPct val="120000"/>
              </a:lnSpc>
              <a:buNone/>
            </a:pPr>
            <a:r>
              <a:rPr sz="1200">
                <a:solidFill>
                  <a:srgbClr val="5A5A5A"/>
                </a:solidFill>
                <a:latin typeface="Calibri"/>
                <a:ea typeface="Calibri"/>
                <a:cs typeface="Calibri"/>
              </a:rPr>
              <a:t>Targeted outreach to isolated veterans</a:t>
            </a:r>
            <a:endParaRPr sz="1200"/>
          </a:p>
        </p:txBody>
      </p:sp>
      <p:sp>
        <p:nvSpPr>
          <p:cNvPr id="19" name="Shape 17">
            <a:extLst xmlns:a="http://schemas.openxmlformats.org/drawingml/2006/main">
              <a:ext uri="{FF2B5EF4-FFF2-40B4-BE49-F238E27FC236}">
                <a16:creationId xmlns:a16="http://schemas.microsoft.com/office/drawing/2014/main" id="{558EAE37-6B96-4B70-8F7C-6F6E45834E3D}"/>
              </a:ext>
            </a:extLst>
          </p:cNvPr>
          <p:cNvSpPr>
            <a:spLocks xmlns:a="http://schemas.openxmlformats.org/drawingml/2006/main" noGrp="1"/>
          </p:cNvSpPr>
          <p:nvPr/>
        </p:nvSpPr>
        <p:spPr>
          <a:xfrm xmlns:a="http://schemas.openxmlformats.org/drawingml/2006/main">
            <a:off x="4587240" y="3954780"/>
            <a:ext cx="3627120" cy="2125980"/>
          </a:xfrm>
          <a:prstGeom xmlns:a="http://schemas.openxmlformats.org/drawingml/2006/main" prst="roundRect">
            <a:avLst>
              <a:gd name="adj" fmla="val 2581"/>
            </a:avLst>
          </a:prstGeom>
          <a:solidFill xmlns:a="http://schemas.openxmlformats.org/drawingml/2006/main">
            <a:srgbClr val="F4F1EA"/>
          </a:solidFill>
        </p:spPr>
      </p:sp>
      <p:sp>
        <p:nvSpPr>
          <p:cNvPr id="20" name="Shape 18">
            <a:extLst xmlns:a="http://schemas.openxmlformats.org/drawingml/2006/main">
              <a:ext uri="{FF2B5EF4-FFF2-40B4-BE49-F238E27FC236}">
                <a16:creationId xmlns:a16="http://schemas.microsoft.com/office/drawing/2014/main" id="{DC648C29-7953-4A52-95EA-4353EE33A0CF}"/>
              </a:ext>
            </a:extLst>
          </p:cNvPr>
          <p:cNvSpPr>
            <a:spLocks xmlns:a="http://schemas.openxmlformats.org/drawingml/2006/main" noGrp="1"/>
          </p:cNvSpPr>
          <p:nvPr/>
        </p:nvSpPr>
        <p:spPr>
          <a:xfrm xmlns:a="http://schemas.openxmlformats.org/drawingml/2006/main">
            <a:off x="4815840" y="4183380"/>
            <a:ext cx="365760" cy="365760"/>
          </a:xfrm>
          <a:prstGeom xmlns:a="http://schemas.openxmlformats.org/drawingml/2006/main" prst="ellipse">
            <a:avLst/>
          </a:prstGeom>
          <a:solidFill xmlns:a="http://schemas.openxmlformats.org/drawingml/2006/main">
            <a:srgbClr val="1B2A4A"/>
          </a:solidFill>
        </p:spPr>
      </p:sp>
      <p:sp>
        <p:nvSpPr>
          <p:cNvPr id="21" name="Text 19">
            <a:extLst xmlns:a="http://schemas.openxmlformats.org/drawingml/2006/main">
              <a:ext uri="{FF2B5EF4-FFF2-40B4-BE49-F238E27FC236}">
                <a16:creationId xmlns:a16="http://schemas.microsoft.com/office/drawing/2014/main" id="{D15E7A80-74E9-43A2-9BB4-C6833915857C}"/>
              </a:ext>
            </a:extLst>
          </p:cNvPr>
          <p:cNvSpPr>
            <a:spLocks xmlns:a="http://schemas.openxmlformats.org/drawingml/2006/main" noGrp="1"/>
          </p:cNvSpPr>
          <p:nvPr/>
        </p:nvSpPr>
        <p:spPr>
          <a:xfrm xmlns:a="http://schemas.openxmlformats.org/drawingml/2006/main">
            <a:off x="4815840" y="4686300"/>
            <a:ext cx="3169920" cy="457200"/>
          </a:xfrm>
          <a:prstGeom xmlns:a="http://schemas.openxmlformats.org/drawingml/2006/main" prst="rect">
            <a:avLst/>
          </a:prstGeom>
          <a:noFill xmlns:a="http://schemas.openxmlformats.org/drawingml/2006/main"/>
        </p:spPr>
        <p:txBody>
          <a:bodyPr xmlns:a="http://schemas.openxmlformats.org/drawingml/2006/main" wrap="square" anchor="ctr"/>
          <a:lstStyle xmlns:a="http://schemas.openxmlformats.org/drawingml/2006/main"/>
          <a:p xmlns:a="http://schemas.openxmlformats.org/drawingml/2006/main">
            <a:pPr marL="0" indent="0">
              <a:buNone/>
            </a:pPr>
            <a:r>
              <a:rPr sz="1500" b="1">
                <a:solidFill>
                  <a:srgbClr val="1B2A4A"/>
                </a:solidFill>
                <a:latin typeface="Calibri"/>
                <a:ea typeface="Calibri"/>
                <a:cs typeface="Calibri"/>
              </a:rPr>
              <a:t>Backpack &amp; Coat Drives</a:t>
            </a:r>
            <a:endParaRPr sz="1500"/>
          </a:p>
        </p:txBody>
      </p:sp>
      <p:sp>
        <p:nvSpPr>
          <p:cNvPr id="22" name="Text 20">
            <a:extLst xmlns:a="http://schemas.openxmlformats.org/drawingml/2006/main">
              <a:ext uri="{FF2B5EF4-FFF2-40B4-BE49-F238E27FC236}">
                <a16:creationId xmlns:a16="http://schemas.microsoft.com/office/drawing/2014/main" id="{EEC5AC6F-2153-448D-94BE-23986F0F04D1}"/>
              </a:ext>
            </a:extLst>
          </p:cNvPr>
          <p:cNvSpPr>
            <a:spLocks xmlns:a="http://schemas.openxmlformats.org/drawingml/2006/main" noGrp="1"/>
          </p:cNvSpPr>
          <p:nvPr/>
        </p:nvSpPr>
        <p:spPr>
          <a:xfrm xmlns:a="http://schemas.openxmlformats.org/drawingml/2006/main">
            <a:off x="4815840" y="5143500"/>
            <a:ext cx="3169920" cy="731520"/>
          </a:xfrm>
          <a:prstGeom xmlns:a="http://schemas.openxmlformats.org/drawingml/2006/main" prst="rect">
            <a:avLst/>
          </a:prstGeom>
          <a:noFill xmlns:a="http://schemas.openxmlformats.org/drawingml/2006/main"/>
        </p:spPr>
        <p:txBody>
          <a:bodyPr xmlns:a="http://schemas.openxmlformats.org/drawingml/2006/main" wrap="square" anchor="ctr"/>
          <a:lstStyle xmlns:a="http://schemas.openxmlformats.org/drawingml/2006/main"/>
          <a:p xmlns:a="http://schemas.openxmlformats.org/drawingml/2006/main">
            <a:pPr marL="0" indent="0">
              <a:lnSpc>
                <a:spcPct val="120000"/>
              </a:lnSpc>
              <a:buNone/>
            </a:pPr>
            <a:r>
              <a:rPr sz="1200">
                <a:solidFill>
                  <a:srgbClr val="5A5A5A"/>
                </a:solidFill>
                <a:latin typeface="Calibri"/>
                <a:ea typeface="Calibri"/>
                <a:cs typeface="Calibri"/>
              </a:rPr>
              <a:t>Family focused giving</a:t>
            </a:r>
            <a:endParaRPr sz="1200"/>
          </a:p>
        </p:txBody>
      </p:sp>
      <p:sp>
        <p:nvSpPr>
          <p:cNvPr id="23" name="Shape 21">
            <a:extLst xmlns:a="http://schemas.openxmlformats.org/drawingml/2006/main">
              <a:ext uri="{FF2B5EF4-FFF2-40B4-BE49-F238E27FC236}">
                <a16:creationId xmlns:a16="http://schemas.microsoft.com/office/drawing/2014/main" id="{634DC9E9-4186-4922-9707-888F66F76E70}"/>
              </a:ext>
            </a:extLst>
          </p:cNvPr>
          <p:cNvSpPr>
            <a:spLocks xmlns:a="http://schemas.openxmlformats.org/drawingml/2006/main" noGrp="1"/>
          </p:cNvSpPr>
          <p:nvPr/>
        </p:nvSpPr>
        <p:spPr>
          <a:xfrm xmlns:a="http://schemas.openxmlformats.org/drawingml/2006/main">
            <a:off x="8534400" y="3954780"/>
            <a:ext cx="3627120" cy="2125980"/>
          </a:xfrm>
          <a:prstGeom xmlns:a="http://schemas.openxmlformats.org/drawingml/2006/main" prst="roundRect">
            <a:avLst>
              <a:gd name="adj" fmla="val 2581"/>
            </a:avLst>
          </a:prstGeom>
          <a:solidFill xmlns:a="http://schemas.openxmlformats.org/drawingml/2006/main">
            <a:srgbClr val="EDEFF4"/>
          </a:solidFill>
        </p:spPr>
      </p:sp>
      <p:sp>
        <p:nvSpPr>
          <p:cNvPr id="24" name="Shape 22">
            <a:extLst xmlns:a="http://schemas.openxmlformats.org/drawingml/2006/main">
              <a:ext uri="{FF2B5EF4-FFF2-40B4-BE49-F238E27FC236}">
                <a16:creationId xmlns:a16="http://schemas.microsoft.com/office/drawing/2014/main" id="{D51279B3-635C-4589-BBD0-FCEDC9C33C0F}"/>
              </a:ext>
            </a:extLst>
          </p:cNvPr>
          <p:cNvSpPr>
            <a:spLocks xmlns:a="http://schemas.openxmlformats.org/drawingml/2006/main" noGrp="1"/>
          </p:cNvSpPr>
          <p:nvPr/>
        </p:nvSpPr>
        <p:spPr>
          <a:xfrm xmlns:a="http://schemas.openxmlformats.org/drawingml/2006/main">
            <a:off x="8763000" y="4183380"/>
            <a:ext cx="365760" cy="365760"/>
          </a:xfrm>
          <a:prstGeom xmlns:a="http://schemas.openxmlformats.org/drawingml/2006/main" prst="ellipse">
            <a:avLst/>
          </a:prstGeom>
          <a:solidFill xmlns:a="http://schemas.openxmlformats.org/drawingml/2006/main">
            <a:srgbClr val="B08D2B"/>
          </a:solidFill>
        </p:spPr>
      </p:sp>
      <p:sp>
        <p:nvSpPr>
          <p:cNvPr id="25" name="Text 23">
            <a:extLst xmlns:a="http://schemas.openxmlformats.org/drawingml/2006/main">
              <a:ext uri="{FF2B5EF4-FFF2-40B4-BE49-F238E27FC236}">
                <a16:creationId xmlns:a16="http://schemas.microsoft.com/office/drawing/2014/main" id="{2BEA8AAE-9BB1-4944-B355-9B7ACD5E9B4F}"/>
              </a:ext>
            </a:extLst>
          </p:cNvPr>
          <p:cNvSpPr>
            <a:spLocks xmlns:a="http://schemas.openxmlformats.org/drawingml/2006/main" noGrp="1"/>
          </p:cNvSpPr>
          <p:nvPr/>
        </p:nvSpPr>
        <p:spPr>
          <a:xfrm xmlns:a="http://schemas.openxmlformats.org/drawingml/2006/main">
            <a:off x="8763000" y="4686300"/>
            <a:ext cx="3169920" cy="457200"/>
          </a:xfrm>
          <a:prstGeom xmlns:a="http://schemas.openxmlformats.org/drawingml/2006/main" prst="rect">
            <a:avLst/>
          </a:prstGeom>
          <a:noFill xmlns:a="http://schemas.openxmlformats.org/drawingml/2006/main"/>
        </p:spPr>
        <p:txBody>
          <a:bodyPr xmlns:a="http://schemas.openxmlformats.org/drawingml/2006/main" wrap="square" anchor="ctr"/>
          <a:lstStyle xmlns:a="http://schemas.openxmlformats.org/drawingml/2006/main"/>
          <a:p xmlns:a="http://schemas.openxmlformats.org/drawingml/2006/main">
            <a:pPr marL="0" indent="0">
              <a:buNone/>
            </a:pPr>
            <a:r>
              <a:rPr sz="1500" b="1">
                <a:solidFill>
                  <a:srgbClr val="1B2A4A"/>
                </a:solidFill>
                <a:latin typeface="Calibri"/>
                <a:ea typeface="Calibri"/>
                <a:cs typeface="Calibri"/>
              </a:rPr>
              <a:t>Community Presentations</a:t>
            </a:r>
            <a:endParaRPr sz="1500"/>
          </a:p>
        </p:txBody>
      </p:sp>
      <p:sp>
        <p:nvSpPr>
          <p:cNvPr id="26" name="Text 24">
            <a:extLst xmlns:a="http://schemas.openxmlformats.org/drawingml/2006/main">
              <a:ext uri="{FF2B5EF4-FFF2-40B4-BE49-F238E27FC236}">
                <a16:creationId xmlns:a16="http://schemas.microsoft.com/office/drawing/2014/main" id="{A155CBDF-B535-48A8-A1C9-9D766BA0796E}"/>
              </a:ext>
            </a:extLst>
          </p:cNvPr>
          <p:cNvSpPr>
            <a:spLocks xmlns:a="http://schemas.openxmlformats.org/drawingml/2006/main" noGrp="1"/>
          </p:cNvSpPr>
          <p:nvPr/>
        </p:nvSpPr>
        <p:spPr>
          <a:xfrm xmlns:a="http://schemas.openxmlformats.org/drawingml/2006/main">
            <a:off x="8763000" y="5143500"/>
            <a:ext cx="3169920" cy="731520"/>
          </a:xfrm>
          <a:prstGeom xmlns:a="http://schemas.openxmlformats.org/drawingml/2006/main" prst="rect">
            <a:avLst/>
          </a:prstGeom>
          <a:noFill xmlns:a="http://schemas.openxmlformats.org/drawingml/2006/main"/>
        </p:spPr>
        <p:txBody>
          <a:bodyPr xmlns:a="http://schemas.openxmlformats.org/drawingml/2006/main" wrap="square" anchor="ctr"/>
          <a:lstStyle xmlns:a="http://schemas.openxmlformats.org/drawingml/2006/main"/>
          <a:p xmlns:a="http://schemas.openxmlformats.org/drawingml/2006/main">
            <a:pPr marL="0" indent="0">
              <a:lnSpc>
                <a:spcPct val="120000"/>
              </a:lnSpc>
              <a:buNone/>
            </a:pPr>
            <a:r>
              <a:rPr sz="1200">
                <a:solidFill>
                  <a:srgbClr val="5A5A5A"/>
                </a:solidFill>
                <a:latin typeface="Calibri"/>
                <a:ea typeface="Calibri"/>
                <a:cs typeface="Calibri"/>
              </a:rPr>
              <a:t>Building referral relationships</a:t>
            </a:r>
            <a:endParaRPr sz="1200"/>
          </a:p>
        </p:txBody>
      </p:sp>
      <p:sp>
        <p:nvSpPr>
          <p:cNvPr id="27" name="Text 25">
            <a:extLst xmlns:a="http://schemas.openxmlformats.org/drawingml/2006/main">
              <a:ext uri="{FF2B5EF4-FFF2-40B4-BE49-F238E27FC236}">
                <a16:creationId xmlns:a16="http://schemas.microsoft.com/office/drawing/2014/main" id="{34811ACE-3ECB-4B5D-AE79-D19B6AE187AB}"/>
              </a:ext>
            </a:extLst>
          </p:cNvPr>
          <p:cNvSpPr>
            <a:spLocks xmlns:a="http://schemas.openxmlformats.org/drawingml/2006/main" noGrp="1"/>
          </p:cNvSpPr>
          <p:nvPr/>
        </p:nvSpPr>
        <p:spPr>
          <a:xfrm xmlns:a="http://schemas.openxmlformats.org/drawingml/2006/main">
            <a:off x="457200" y="6510528"/>
            <a:ext cx="7315200" cy="274320"/>
          </a:xfrm>
          <a:prstGeom xmlns:a="http://schemas.openxmlformats.org/drawingml/2006/main" prst="rect">
            <a:avLst/>
          </a:prstGeom>
          <a:noFill xmlns:a="http://schemas.openxmlformats.org/drawingml/2006/main"/>
        </p:spPr>
        <p:txBody>
          <a:bodyPr xmlns:a="http://schemas.openxmlformats.org/drawingml/2006/main" wrap="square" anchor="ctr"/>
          <a:lstStyle xmlns:a="http://schemas.openxmlformats.org/drawingml/2006/main"/>
          <a:p xmlns:a="http://schemas.openxmlformats.org/drawingml/2006/main">
            <a:pPr marL="0" indent="0">
              <a:buNone/>
            </a:pPr>
            <a:r>
              <a:rPr sz="900">
                <a:solidFill>
                  <a:srgbClr val="999999"/>
                </a:solidFill>
                <a:latin typeface="Calibri"/>
                <a:ea typeface="Calibri"/>
                <a:cs typeface="Calibri"/>
              </a:rPr>
              <a:t>WE GOT YOU | Community Overview</a:t>
            </a:r>
            <a:endParaRPr sz="900"/>
          </a:p>
        </p:txBody>
      </p:sp>
      <p:sp>
        <p:nvSpPr>
          <p:cNvPr id="28" name="Text 26">
            <a:extLst xmlns:a="http://schemas.openxmlformats.org/drawingml/2006/main">
              <a:ext uri="{FF2B5EF4-FFF2-40B4-BE49-F238E27FC236}">
                <a16:creationId xmlns:a16="http://schemas.microsoft.com/office/drawing/2014/main" id="{672595F9-E146-465D-9162-5DBC2D5E2640}"/>
              </a:ext>
            </a:extLst>
          </p:cNvPr>
          <p:cNvSpPr>
            <a:spLocks xmlns:a="http://schemas.openxmlformats.org/drawingml/2006/main" noGrp="1"/>
          </p:cNvSpPr>
          <p:nvPr/>
        </p:nvSpPr>
        <p:spPr>
          <a:xfrm xmlns:a="http://schemas.openxmlformats.org/drawingml/2006/main">
            <a:off x="10332720" y="6510528"/>
            <a:ext cx="1828800" cy="274320"/>
          </a:xfrm>
          <a:prstGeom xmlns:a="http://schemas.openxmlformats.org/drawingml/2006/main" prst="rect">
            <a:avLst/>
          </a:prstGeom>
          <a:noFill xmlns:a="http://schemas.openxmlformats.org/drawingml/2006/main"/>
        </p:spPr>
        <p:txBody>
          <a:bodyPr xmlns:a="http://schemas.openxmlformats.org/drawingml/2006/main" wrap="square" anchor="ctr"/>
          <a:lstStyle xmlns:a="http://schemas.openxmlformats.org/drawingml/2006/main"/>
          <a:p xmlns:a="http://schemas.openxmlformats.org/drawingml/2006/main">
            <a:pPr marL="0" indent="0" algn="r">
              <a:buNone/>
            </a:pPr>
            <a:r>
              <a:rPr sz="900">
                <a:solidFill>
                  <a:srgbClr val="999999"/>
                </a:solidFill>
                <a:latin typeface="Calibri"/>
                <a:ea typeface="Calibri"/>
                <a:cs typeface="Calibri"/>
              </a:rPr>
              <a:t>AMVETS Riders</a:t>
            </a:r>
            <a:endParaRPr sz="900"/>
          </a:p>
        </p:txBody>
      </p:sp>
    </p:spTree>
    <p:extLst>
      <p:ext uri="{BB962C8B-B14F-4D97-AF65-F5344CB8AC3E}">
        <p14:creationId xmlns:p14="http://schemas.microsoft.com/office/powerpoint/2010/main" val="744508606"/>
      </p:ext>
    </p:extLst>
  </p:cSld>
</p:sld>
</file>

<file path=ppt/slides/slide9.xml><?xml version="1.0" encoding="utf-8"?>
<p:sld xmlns:p="http://schemas.openxmlformats.org/presentationml/2006/main">
  <p:cSld>
    <p:bg>
      <p:bgPr>
        <a:solidFill xmlns:a="http://schemas.openxmlformats.org/drawingml/2006/main">
          <a:srgbClr val="1B2A4A"/>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D3694BFD-8FDD-4235-A68C-D0F1FCC5B66E}"/>
              </a:ext>
            </a:extLst>
          </p:cNvPr>
          <p:cNvSpPr>
            <a:spLocks xmlns:a="http://schemas.openxmlformats.org/drawingml/2006/main" noGrp="1"/>
          </p:cNvSpPr>
          <p:nvPr/>
        </p:nvSpPr>
        <p:spPr>
          <a:xfrm xmlns:a="http://schemas.openxmlformats.org/drawingml/2006/main">
            <a:off x="731520" y="2286000"/>
            <a:ext cx="10698480" cy="1371600"/>
          </a:xfrm>
          <a:prstGeom xmlns:a="http://schemas.openxmlformats.org/drawingml/2006/main" prst="rect">
            <a:avLst/>
          </a:prstGeom>
          <a:noFill xmlns:a="http://schemas.openxmlformats.org/drawingml/2006/main"/>
        </p:spPr>
        <p:txBody>
          <a:bodyPr xmlns:a="http://schemas.openxmlformats.org/drawingml/2006/main" wrap="square" anchor="ctr"/>
          <a:lstStyle xmlns:a="http://schemas.openxmlformats.org/drawingml/2006/main"/>
          <a:p xmlns:a="http://schemas.openxmlformats.org/drawingml/2006/main">
            <a:pPr marL="0" indent="0" algn="ctr">
              <a:buNone/>
            </a:pPr>
            <a:r>
              <a:rPr sz="5400" b="1">
                <a:solidFill>
                  <a:srgbClr val="B08D2B"/>
                </a:solidFill>
                <a:latin typeface="Cambria"/>
                <a:ea typeface="Cambria"/>
                <a:cs typeface="Cambria"/>
              </a:rPr>
              <a:t>"NO WRONG DOOR"</a:t>
            </a:r>
            <a:endParaRPr sz="5400"/>
          </a:p>
        </p:txBody>
      </p:sp>
      <p:sp>
        <p:nvSpPr>
          <p:cNvPr id="3" name="Text 1">
            <a:extLst xmlns:a="http://schemas.openxmlformats.org/drawingml/2006/main">
              <a:ext uri="{FF2B5EF4-FFF2-40B4-BE49-F238E27FC236}">
                <a16:creationId xmlns:a16="http://schemas.microsoft.com/office/drawing/2014/main" id="{8BA22C26-C5C1-45D0-9853-B8C6377710F3}"/>
              </a:ext>
            </a:extLst>
          </p:cNvPr>
          <p:cNvSpPr>
            <a:spLocks xmlns:a="http://schemas.openxmlformats.org/drawingml/2006/main" noGrp="1"/>
          </p:cNvSpPr>
          <p:nvPr/>
        </p:nvSpPr>
        <p:spPr>
          <a:xfrm xmlns:a="http://schemas.openxmlformats.org/drawingml/2006/main">
            <a:off x="1828800" y="3749040"/>
            <a:ext cx="8503920" cy="1463040"/>
          </a:xfrm>
          <a:prstGeom xmlns:a="http://schemas.openxmlformats.org/drawingml/2006/main" prst="rect">
            <a:avLst/>
          </a:prstGeom>
          <a:noFill xmlns:a="http://schemas.openxmlformats.org/drawingml/2006/main"/>
        </p:spPr>
        <p:txBody>
          <a:bodyPr xmlns:a="http://schemas.openxmlformats.org/drawingml/2006/main" wrap="square" anchor="ctr"/>
          <a:lstStyle xmlns:a="http://schemas.openxmlformats.org/drawingml/2006/main"/>
          <a:p xmlns:a="http://schemas.openxmlformats.org/drawingml/2006/main">
            <a:pPr marL="0" indent="0" algn="ctr">
              <a:lnSpc>
                <a:spcPct val="140000"/>
              </a:lnSpc>
              <a:buNone/>
            </a:pPr>
            <a:r>
              <a:rPr sz="1800" i="1">
                <a:solidFill>
                  <a:srgbClr val="CADCFC"/>
                </a:solidFill>
                <a:latin typeface="Calibri"/>
                <a:ea typeface="Calibri"/>
                <a:cs typeface="Calibri"/>
              </a:rPr>
              <a:t>If a Veteran contacts an AMVETS Riders Chapter for help, the answer is never simply “we cannot help.” Trained volunteers listen, provide verified resource information, help make the next call, and follow up when appropriate.</a:t>
            </a:r>
            <a:endParaRPr sz="1800"/>
          </a:p>
        </p:txBody>
      </p:sp>
      <p:sp>
        <p:nvSpPr>
          <p:cNvPr id="4" name="Text 2">
            <a:extLst xmlns:a="http://schemas.openxmlformats.org/drawingml/2006/main">
              <a:ext uri="{FF2B5EF4-FFF2-40B4-BE49-F238E27FC236}">
                <a16:creationId xmlns:a16="http://schemas.microsoft.com/office/drawing/2014/main" id="{30EA2466-70BC-475C-B59B-E695B55F9168}"/>
              </a:ext>
            </a:extLst>
          </p:cNvPr>
          <p:cNvSpPr>
            <a:spLocks xmlns:a="http://schemas.openxmlformats.org/drawingml/2006/main" noGrp="1"/>
          </p:cNvSpPr>
          <p:nvPr/>
        </p:nvSpPr>
        <p:spPr>
          <a:xfrm xmlns:a="http://schemas.openxmlformats.org/drawingml/2006/main">
            <a:off x="457200" y="6510528"/>
            <a:ext cx="7315200" cy="274320"/>
          </a:xfrm>
          <a:prstGeom xmlns:a="http://schemas.openxmlformats.org/drawingml/2006/main" prst="rect">
            <a:avLst/>
          </a:prstGeom>
          <a:noFill xmlns:a="http://schemas.openxmlformats.org/drawingml/2006/main"/>
        </p:spPr>
        <p:txBody>
          <a:bodyPr xmlns:a="http://schemas.openxmlformats.org/drawingml/2006/main" wrap="square" anchor="ctr"/>
          <a:lstStyle xmlns:a="http://schemas.openxmlformats.org/drawingml/2006/main"/>
          <a:p xmlns:a="http://schemas.openxmlformats.org/drawingml/2006/main">
            <a:pPr marL="0" indent="0">
              <a:buNone/>
            </a:pPr>
            <a:r>
              <a:rPr sz="900">
                <a:solidFill>
                  <a:srgbClr val="999999"/>
                </a:solidFill>
                <a:latin typeface="Calibri"/>
                <a:ea typeface="Calibri"/>
                <a:cs typeface="Calibri"/>
              </a:rPr>
              <a:t>WE GOT YOU | Community Overview</a:t>
            </a:r>
            <a:endParaRPr sz="900"/>
          </a:p>
        </p:txBody>
      </p:sp>
      <p:sp>
        <p:nvSpPr>
          <p:cNvPr id="5" name="Text 3">
            <a:extLst xmlns:a="http://schemas.openxmlformats.org/drawingml/2006/main">
              <a:ext uri="{FF2B5EF4-FFF2-40B4-BE49-F238E27FC236}">
                <a16:creationId xmlns:a16="http://schemas.microsoft.com/office/drawing/2014/main" id="{3233677D-12EB-46AA-BF19-72BAA68D7996}"/>
              </a:ext>
            </a:extLst>
          </p:cNvPr>
          <p:cNvSpPr>
            <a:spLocks xmlns:a="http://schemas.openxmlformats.org/drawingml/2006/main" noGrp="1"/>
          </p:cNvSpPr>
          <p:nvPr/>
        </p:nvSpPr>
        <p:spPr>
          <a:xfrm xmlns:a="http://schemas.openxmlformats.org/drawingml/2006/main">
            <a:off x="10332720" y="6510528"/>
            <a:ext cx="1828800" cy="274320"/>
          </a:xfrm>
          <a:prstGeom xmlns:a="http://schemas.openxmlformats.org/drawingml/2006/main" prst="rect">
            <a:avLst/>
          </a:prstGeom>
          <a:noFill xmlns:a="http://schemas.openxmlformats.org/drawingml/2006/main"/>
        </p:spPr>
        <p:txBody>
          <a:bodyPr xmlns:a="http://schemas.openxmlformats.org/drawingml/2006/main" wrap="square" anchor="ctr"/>
          <a:lstStyle xmlns:a="http://schemas.openxmlformats.org/drawingml/2006/main"/>
          <a:p xmlns:a="http://schemas.openxmlformats.org/drawingml/2006/main">
            <a:pPr marL="0" indent="0" algn="r">
              <a:buNone/>
            </a:pPr>
            <a:r>
              <a:rPr sz="900">
                <a:solidFill>
                  <a:srgbClr val="999999"/>
                </a:solidFill>
                <a:latin typeface="Calibri"/>
                <a:ea typeface="Calibri"/>
                <a:cs typeface="Calibri"/>
              </a:rPr>
              <a:t>AMVETS Riders</a:t>
            </a:r>
            <a:endParaRPr sz="900"/>
          </a:p>
        </p:txBody>
      </p:sp>
    </p:spTree>
    <p:extLst>
      <p:ext uri="{BB962C8B-B14F-4D97-AF65-F5344CB8AC3E}">
        <p14:creationId xmlns:p14="http://schemas.microsoft.com/office/powerpoint/2010/main" val="734070007"/>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EF99F249-936D-4814-A877-05C7D1DF71E7}"/>
              </a:ext>
            </a:extLst>
          </p:cNvPr>
          <p:cNvSpPr>
            <a:spLocks xmlns:a="http://schemas.openxmlformats.org/drawingml/2006/main" noGrp="1"/>
          </p:cNvSpPr>
          <p:nvPr/>
        </p:nvSpPr>
        <p:spPr>
          <a:xfrm xmlns:a="http://schemas.openxmlformats.org/drawingml/2006/main">
            <a:off x="640080" y="548640"/>
            <a:ext cx="10881360" cy="731520"/>
          </a:xfrm>
          <a:prstGeom xmlns:a="http://schemas.openxmlformats.org/drawingml/2006/main" prst="rect">
            <a:avLst/>
          </a:prstGeom>
          <a:noFill xmlns:a="http://schemas.openxmlformats.org/drawingml/2006/main"/>
        </p:spPr>
        <p:txBody>
          <a:bodyPr xmlns:a="http://schemas.openxmlformats.org/drawingml/2006/main" wrap="square" anchor="ctr"/>
          <a:lstStyle xmlns:a="http://schemas.openxmlformats.org/drawingml/2006/main"/>
          <a:p xmlns:a="http://schemas.openxmlformats.org/drawingml/2006/main">
            <a:pPr marL="0" indent="0">
              <a:buNone/>
            </a:pPr>
            <a:r>
              <a:rPr sz="3400" b="1">
                <a:solidFill>
                  <a:srgbClr val="1B2A4A"/>
                </a:solidFill>
                <a:latin typeface="Cambria"/>
                <a:ea typeface="Cambria"/>
                <a:cs typeface="Cambria"/>
              </a:rPr>
              <a:t>How you can help</a:t>
            </a:r>
            <a:endParaRPr sz="3400"/>
          </a:p>
        </p:txBody>
      </p:sp>
      <p:sp>
        <p:nvSpPr>
          <p:cNvPr id="3" name="Shape 1">
            <a:extLst xmlns:a="http://schemas.openxmlformats.org/drawingml/2006/main">
              <a:ext uri="{FF2B5EF4-FFF2-40B4-BE49-F238E27FC236}">
                <a16:creationId xmlns:a16="http://schemas.microsoft.com/office/drawing/2014/main" id="{D5F8CD56-C41C-4538-B204-02495BF70682}"/>
              </a:ext>
            </a:extLst>
          </p:cNvPr>
          <p:cNvSpPr>
            <a:spLocks xmlns:a="http://schemas.openxmlformats.org/drawingml/2006/main" noGrp="1"/>
          </p:cNvSpPr>
          <p:nvPr/>
        </p:nvSpPr>
        <p:spPr>
          <a:xfrm xmlns:a="http://schemas.openxmlformats.org/drawingml/2006/main">
            <a:off x="640080" y="1828800"/>
            <a:ext cx="2514600" cy="3108960"/>
          </a:xfrm>
          <a:prstGeom xmlns:a="http://schemas.openxmlformats.org/drawingml/2006/main" prst="roundRect">
            <a:avLst>
              <a:gd name="adj" fmla="val 2909"/>
            </a:avLst>
          </a:prstGeom>
          <a:solidFill xmlns:a="http://schemas.openxmlformats.org/drawingml/2006/main">
            <a:srgbClr val="1B2A4A"/>
          </a:solidFill>
        </p:spPr>
      </p:sp>
      <p:sp>
        <p:nvSpPr>
          <p:cNvPr id="4" name="Text 2">
            <a:extLst xmlns:a="http://schemas.openxmlformats.org/drawingml/2006/main">
              <a:ext uri="{FF2B5EF4-FFF2-40B4-BE49-F238E27FC236}">
                <a16:creationId xmlns:a16="http://schemas.microsoft.com/office/drawing/2014/main" id="{7D3CB52A-2B62-428A-B2F8-B575437A9712}"/>
              </a:ext>
            </a:extLst>
          </p:cNvPr>
          <p:cNvSpPr>
            <a:spLocks xmlns:a="http://schemas.openxmlformats.org/drawingml/2006/main" noGrp="1"/>
          </p:cNvSpPr>
          <p:nvPr/>
        </p:nvSpPr>
        <p:spPr>
          <a:xfrm xmlns:a="http://schemas.openxmlformats.org/drawingml/2006/main">
            <a:off x="822960" y="2148840"/>
            <a:ext cx="2148840" cy="548640"/>
          </a:xfrm>
          <a:prstGeom xmlns:a="http://schemas.openxmlformats.org/drawingml/2006/main" prst="rect">
            <a:avLst/>
          </a:prstGeom>
          <a:noFill xmlns:a="http://schemas.openxmlformats.org/drawingml/2006/main"/>
        </p:spPr>
        <p:txBody>
          <a:bodyPr xmlns:a="http://schemas.openxmlformats.org/drawingml/2006/main" wrap="square" anchor="ctr"/>
          <a:lstStyle xmlns:a="http://schemas.openxmlformats.org/drawingml/2006/main"/>
          <a:p xmlns:a="http://schemas.openxmlformats.org/drawingml/2006/main">
            <a:pPr marL="0" indent="0">
              <a:buNone/>
            </a:pPr>
            <a:r>
              <a:rPr sz="1800" b="1">
                <a:solidFill>
                  <a:srgbClr val="FFFFFF"/>
                </a:solidFill>
                <a:latin typeface="Calibri"/>
                <a:ea typeface="Calibri"/>
                <a:cs typeface="Calibri"/>
              </a:rPr>
              <a:t>Volunteer</a:t>
            </a:r>
            <a:endParaRPr sz="1800"/>
          </a:p>
        </p:txBody>
      </p:sp>
      <p:sp>
        <p:nvSpPr>
          <p:cNvPr id="5" name="Text 3">
            <a:extLst xmlns:a="http://schemas.openxmlformats.org/drawingml/2006/main">
              <a:ext uri="{FF2B5EF4-FFF2-40B4-BE49-F238E27FC236}">
                <a16:creationId xmlns:a16="http://schemas.microsoft.com/office/drawing/2014/main" id="{15C0CBD3-E62D-43D9-9F61-710172DCBE92}"/>
              </a:ext>
            </a:extLst>
          </p:cNvPr>
          <p:cNvSpPr>
            <a:spLocks xmlns:a="http://schemas.openxmlformats.org/drawingml/2006/main" noGrp="1"/>
          </p:cNvSpPr>
          <p:nvPr/>
        </p:nvSpPr>
        <p:spPr>
          <a:xfrm xmlns:a="http://schemas.openxmlformats.org/drawingml/2006/main">
            <a:off x="822960" y="2743200"/>
            <a:ext cx="2148840" cy="1920240"/>
          </a:xfrm>
          <a:prstGeom xmlns:a="http://schemas.openxmlformats.org/drawingml/2006/main" prst="rect">
            <a:avLst/>
          </a:prstGeom>
          <a:noFill xmlns:a="http://schemas.openxmlformats.org/drawingml/2006/main"/>
        </p:spPr>
        <p:txBody>
          <a:bodyPr xmlns:a="http://schemas.openxmlformats.org/drawingml/2006/main" wrap="square" anchor="ctr"/>
          <a:lstStyle xmlns:a="http://schemas.openxmlformats.org/drawingml/2006/main"/>
          <a:p xmlns:a="http://schemas.openxmlformats.org/drawingml/2006/main">
            <a:pPr marL="0" indent="0">
              <a:lnSpc>
                <a:spcPct val="130000"/>
              </a:lnSpc>
              <a:buNone/>
            </a:pPr>
            <a:r>
              <a:rPr sz="1250">
                <a:solidFill>
                  <a:srgbClr val="E9E9E9"/>
                </a:solidFill>
                <a:latin typeface="Calibri"/>
                <a:ea typeface="Calibri"/>
                <a:cs typeface="Calibri"/>
              </a:rPr>
              <a:t>Buddy Check calls, transportation resource support, or committee service</a:t>
            </a:r>
            <a:endParaRPr sz="1250"/>
          </a:p>
        </p:txBody>
      </p:sp>
      <p:sp>
        <p:nvSpPr>
          <p:cNvPr id="6" name="Shape 4">
            <a:extLst xmlns:a="http://schemas.openxmlformats.org/drawingml/2006/main">
              <a:ext uri="{FF2B5EF4-FFF2-40B4-BE49-F238E27FC236}">
                <a16:creationId xmlns:a16="http://schemas.microsoft.com/office/drawing/2014/main" id="{2C42DF81-9B54-4201-A89D-F439B34EE5E1}"/>
              </a:ext>
            </a:extLst>
          </p:cNvPr>
          <p:cNvSpPr>
            <a:spLocks xmlns:a="http://schemas.openxmlformats.org/drawingml/2006/main" noGrp="1"/>
          </p:cNvSpPr>
          <p:nvPr/>
        </p:nvSpPr>
        <p:spPr>
          <a:xfrm xmlns:a="http://schemas.openxmlformats.org/drawingml/2006/main">
            <a:off x="3383280" y="1828800"/>
            <a:ext cx="2514600" cy="3108960"/>
          </a:xfrm>
          <a:prstGeom xmlns:a="http://schemas.openxmlformats.org/drawingml/2006/main" prst="roundRect">
            <a:avLst>
              <a:gd name="adj" fmla="val 2909"/>
            </a:avLst>
          </a:prstGeom>
          <a:solidFill xmlns:a="http://schemas.openxmlformats.org/drawingml/2006/main">
            <a:srgbClr val="8B1E1E"/>
          </a:solidFill>
        </p:spPr>
      </p:sp>
      <p:sp>
        <p:nvSpPr>
          <p:cNvPr id="7" name="Text 5">
            <a:extLst xmlns:a="http://schemas.openxmlformats.org/drawingml/2006/main">
              <a:ext uri="{FF2B5EF4-FFF2-40B4-BE49-F238E27FC236}">
                <a16:creationId xmlns:a16="http://schemas.microsoft.com/office/drawing/2014/main" id="{48783973-BAEF-4067-BBC4-C293E50E8E0A}"/>
              </a:ext>
            </a:extLst>
          </p:cNvPr>
          <p:cNvSpPr>
            <a:spLocks xmlns:a="http://schemas.openxmlformats.org/drawingml/2006/main" noGrp="1"/>
          </p:cNvSpPr>
          <p:nvPr/>
        </p:nvSpPr>
        <p:spPr>
          <a:xfrm xmlns:a="http://schemas.openxmlformats.org/drawingml/2006/main">
            <a:off x="3566160" y="2148840"/>
            <a:ext cx="2148840" cy="548640"/>
          </a:xfrm>
          <a:prstGeom xmlns:a="http://schemas.openxmlformats.org/drawingml/2006/main" prst="rect">
            <a:avLst/>
          </a:prstGeom>
          <a:noFill xmlns:a="http://schemas.openxmlformats.org/drawingml/2006/main"/>
        </p:spPr>
        <p:txBody>
          <a:bodyPr xmlns:a="http://schemas.openxmlformats.org/drawingml/2006/main" wrap="square" anchor="ctr"/>
          <a:lstStyle xmlns:a="http://schemas.openxmlformats.org/drawingml/2006/main"/>
          <a:p xmlns:a="http://schemas.openxmlformats.org/drawingml/2006/main">
            <a:pPr marL="0" indent="0">
              <a:buNone/>
            </a:pPr>
            <a:r>
              <a:rPr sz="1800" b="1">
                <a:solidFill>
                  <a:srgbClr val="FFFFFF"/>
                </a:solidFill>
                <a:latin typeface="Calibri"/>
                <a:ea typeface="Calibri"/>
                <a:cs typeface="Calibri"/>
              </a:rPr>
              <a:t>Give</a:t>
            </a:r>
            <a:endParaRPr sz="1800"/>
          </a:p>
        </p:txBody>
      </p:sp>
      <p:sp>
        <p:nvSpPr>
          <p:cNvPr id="8" name="Text 6">
            <a:extLst xmlns:a="http://schemas.openxmlformats.org/drawingml/2006/main">
              <a:ext uri="{FF2B5EF4-FFF2-40B4-BE49-F238E27FC236}">
                <a16:creationId xmlns:a16="http://schemas.microsoft.com/office/drawing/2014/main" id="{CEDFC49C-CCA6-4DE4-AB43-ED017690FD54}"/>
              </a:ext>
            </a:extLst>
          </p:cNvPr>
          <p:cNvSpPr>
            <a:spLocks xmlns:a="http://schemas.openxmlformats.org/drawingml/2006/main" noGrp="1"/>
          </p:cNvSpPr>
          <p:nvPr/>
        </p:nvSpPr>
        <p:spPr>
          <a:xfrm xmlns:a="http://schemas.openxmlformats.org/drawingml/2006/main">
            <a:off x="3566160" y="2743200"/>
            <a:ext cx="2148840" cy="1920240"/>
          </a:xfrm>
          <a:prstGeom xmlns:a="http://schemas.openxmlformats.org/drawingml/2006/main" prst="rect">
            <a:avLst/>
          </a:prstGeom>
          <a:noFill xmlns:a="http://schemas.openxmlformats.org/drawingml/2006/main"/>
        </p:spPr>
        <p:txBody>
          <a:bodyPr xmlns:a="http://schemas.openxmlformats.org/drawingml/2006/main" wrap="square" anchor="ctr"/>
          <a:lstStyle xmlns:a="http://schemas.openxmlformats.org/drawingml/2006/main"/>
          <a:p xmlns:a="http://schemas.openxmlformats.org/drawingml/2006/main">
            <a:pPr marL="0" indent="0">
              <a:lnSpc>
                <a:spcPct val="130000"/>
              </a:lnSpc>
              <a:buNone/>
            </a:pPr>
            <a:r>
              <a:rPr sz="1250">
                <a:solidFill>
                  <a:srgbClr val="E9E9E9"/>
                </a:solidFill>
                <a:latin typeface="Calibri"/>
                <a:ea typeface="Calibri"/>
                <a:cs typeface="Calibri"/>
              </a:rPr>
              <a:t>Support the Chapter Relief Fund</a:t>
            </a:r>
            <a:endParaRPr sz="1250"/>
          </a:p>
        </p:txBody>
      </p:sp>
      <p:sp>
        <p:nvSpPr>
          <p:cNvPr id="9" name="Shape 7">
            <a:extLst xmlns:a="http://schemas.openxmlformats.org/drawingml/2006/main">
              <a:ext uri="{FF2B5EF4-FFF2-40B4-BE49-F238E27FC236}">
                <a16:creationId xmlns:a16="http://schemas.microsoft.com/office/drawing/2014/main" id="{506A09EA-90E3-4B36-9B39-993BBD4AF6BE}"/>
              </a:ext>
            </a:extLst>
          </p:cNvPr>
          <p:cNvSpPr>
            <a:spLocks xmlns:a="http://schemas.openxmlformats.org/drawingml/2006/main" noGrp="1"/>
          </p:cNvSpPr>
          <p:nvPr/>
        </p:nvSpPr>
        <p:spPr>
          <a:xfrm xmlns:a="http://schemas.openxmlformats.org/drawingml/2006/main">
            <a:off x="6126480" y="1828800"/>
            <a:ext cx="2514600" cy="3108960"/>
          </a:xfrm>
          <a:prstGeom xmlns:a="http://schemas.openxmlformats.org/drawingml/2006/main" prst="roundRect">
            <a:avLst>
              <a:gd name="adj" fmla="val 2909"/>
            </a:avLst>
          </a:prstGeom>
          <a:solidFill xmlns:a="http://schemas.openxmlformats.org/drawingml/2006/main">
            <a:srgbClr val="1B2A4A"/>
          </a:solidFill>
        </p:spPr>
      </p:sp>
      <p:sp>
        <p:nvSpPr>
          <p:cNvPr id="10" name="Text 8">
            <a:extLst xmlns:a="http://schemas.openxmlformats.org/drawingml/2006/main">
              <a:ext uri="{FF2B5EF4-FFF2-40B4-BE49-F238E27FC236}">
                <a16:creationId xmlns:a16="http://schemas.microsoft.com/office/drawing/2014/main" id="{7B964AB7-6FDF-4CF8-9C2A-ADAAACAAE899}"/>
              </a:ext>
            </a:extLst>
          </p:cNvPr>
          <p:cNvSpPr>
            <a:spLocks xmlns:a="http://schemas.openxmlformats.org/drawingml/2006/main" noGrp="1"/>
          </p:cNvSpPr>
          <p:nvPr/>
        </p:nvSpPr>
        <p:spPr>
          <a:xfrm xmlns:a="http://schemas.openxmlformats.org/drawingml/2006/main">
            <a:off x="6309360" y="2148840"/>
            <a:ext cx="2148840" cy="548640"/>
          </a:xfrm>
          <a:prstGeom xmlns:a="http://schemas.openxmlformats.org/drawingml/2006/main" prst="rect">
            <a:avLst/>
          </a:prstGeom>
          <a:noFill xmlns:a="http://schemas.openxmlformats.org/drawingml/2006/main"/>
        </p:spPr>
        <p:txBody>
          <a:bodyPr xmlns:a="http://schemas.openxmlformats.org/drawingml/2006/main" wrap="square" anchor="ctr"/>
          <a:lstStyle xmlns:a="http://schemas.openxmlformats.org/drawingml/2006/main"/>
          <a:p xmlns:a="http://schemas.openxmlformats.org/drawingml/2006/main">
            <a:pPr marL="0" indent="0">
              <a:buNone/>
            </a:pPr>
            <a:r>
              <a:rPr sz="1800" b="1">
                <a:solidFill>
                  <a:srgbClr val="FFFFFF"/>
                </a:solidFill>
                <a:latin typeface="Calibri"/>
                <a:ea typeface="Calibri"/>
                <a:cs typeface="Calibri"/>
              </a:rPr>
              <a:t>Refer</a:t>
            </a:r>
            <a:endParaRPr sz="1800"/>
          </a:p>
        </p:txBody>
      </p:sp>
      <p:sp>
        <p:nvSpPr>
          <p:cNvPr id="11" name="Text 9">
            <a:extLst xmlns:a="http://schemas.openxmlformats.org/drawingml/2006/main">
              <a:ext uri="{FF2B5EF4-FFF2-40B4-BE49-F238E27FC236}">
                <a16:creationId xmlns:a16="http://schemas.microsoft.com/office/drawing/2014/main" id="{C92DAE5A-E2D3-47F0-85E3-7961BBB68B46}"/>
              </a:ext>
            </a:extLst>
          </p:cNvPr>
          <p:cNvSpPr>
            <a:spLocks xmlns:a="http://schemas.openxmlformats.org/drawingml/2006/main" noGrp="1"/>
          </p:cNvSpPr>
          <p:nvPr/>
        </p:nvSpPr>
        <p:spPr>
          <a:xfrm xmlns:a="http://schemas.openxmlformats.org/drawingml/2006/main">
            <a:off x="6309360" y="2743200"/>
            <a:ext cx="2148840" cy="1920240"/>
          </a:xfrm>
          <a:prstGeom xmlns:a="http://schemas.openxmlformats.org/drawingml/2006/main" prst="rect">
            <a:avLst/>
          </a:prstGeom>
          <a:noFill xmlns:a="http://schemas.openxmlformats.org/drawingml/2006/main"/>
        </p:spPr>
        <p:txBody>
          <a:bodyPr xmlns:a="http://schemas.openxmlformats.org/drawingml/2006/main" wrap="square" anchor="ctr"/>
          <a:lstStyle xmlns:a="http://schemas.openxmlformats.org/drawingml/2006/main"/>
          <a:p xmlns:a="http://schemas.openxmlformats.org/drawingml/2006/main">
            <a:pPr marL="0" indent="0">
              <a:lnSpc>
                <a:spcPct val="130000"/>
              </a:lnSpc>
              <a:buNone/>
            </a:pPr>
            <a:r>
              <a:rPr sz="1250">
                <a:solidFill>
                  <a:srgbClr val="E9E9E9"/>
                </a:solidFill>
                <a:latin typeface="Calibri"/>
                <a:ea typeface="Calibri"/>
                <a:cs typeface="Calibri"/>
              </a:rPr>
              <a:t>Know a veteran who needs us? Reach out</a:t>
            </a:r>
            <a:endParaRPr sz="1250"/>
          </a:p>
        </p:txBody>
      </p:sp>
      <p:sp>
        <p:nvSpPr>
          <p:cNvPr id="12" name="Shape 10">
            <a:extLst xmlns:a="http://schemas.openxmlformats.org/drawingml/2006/main">
              <a:ext uri="{FF2B5EF4-FFF2-40B4-BE49-F238E27FC236}">
                <a16:creationId xmlns:a16="http://schemas.microsoft.com/office/drawing/2014/main" id="{76F3083B-716C-4C46-8A28-A37BE6C4E5B9}"/>
              </a:ext>
            </a:extLst>
          </p:cNvPr>
          <p:cNvSpPr>
            <a:spLocks xmlns:a="http://schemas.openxmlformats.org/drawingml/2006/main" noGrp="1"/>
          </p:cNvSpPr>
          <p:nvPr/>
        </p:nvSpPr>
        <p:spPr>
          <a:xfrm xmlns:a="http://schemas.openxmlformats.org/drawingml/2006/main">
            <a:off x="8869680" y="1828800"/>
            <a:ext cx="2514600" cy="3108960"/>
          </a:xfrm>
          <a:prstGeom xmlns:a="http://schemas.openxmlformats.org/drawingml/2006/main" prst="roundRect">
            <a:avLst>
              <a:gd name="adj" fmla="val 2909"/>
            </a:avLst>
          </a:prstGeom>
          <a:solidFill xmlns:a="http://schemas.openxmlformats.org/drawingml/2006/main">
            <a:srgbClr val="8B1E1E"/>
          </a:solidFill>
        </p:spPr>
      </p:sp>
      <p:sp>
        <p:nvSpPr>
          <p:cNvPr id="13" name="Text 11">
            <a:extLst xmlns:a="http://schemas.openxmlformats.org/drawingml/2006/main">
              <a:ext uri="{FF2B5EF4-FFF2-40B4-BE49-F238E27FC236}">
                <a16:creationId xmlns:a16="http://schemas.microsoft.com/office/drawing/2014/main" id="{9229A0A5-8F1D-456D-BAB3-14CF9FE0160F}"/>
              </a:ext>
            </a:extLst>
          </p:cNvPr>
          <p:cNvSpPr>
            <a:spLocks xmlns:a="http://schemas.openxmlformats.org/drawingml/2006/main" noGrp="1"/>
          </p:cNvSpPr>
          <p:nvPr/>
        </p:nvSpPr>
        <p:spPr>
          <a:xfrm xmlns:a="http://schemas.openxmlformats.org/drawingml/2006/main">
            <a:off x="9052560" y="2148840"/>
            <a:ext cx="2148840" cy="548640"/>
          </a:xfrm>
          <a:prstGeom xmlns:a="http://schemas.openxmlformats.org/drawingml/2006/main" prst="rect">
            <a:avLst/>
          </a:prstGeom>
          <a:noFill xmlns:a="http://schemas.openxmlformats.org/drawingml/2006/main"/>
        </p:spPr>
        <p:txBody>
          <a:bodyPr xmlns:a="http://schemas.openxmlformats.org/drawingml/2006/main" wrap="square" anchor="ctr"/>
          <a:lstStyle xmlns:a="http://schemas.openxmlformats.org/drawingml/2006/main"/>
          <a:p xmlns:a="http://schemas.openxmlformats.org/drawingml/2006/main">
            <a:pPr marL="0" indent="0">
              <a:buNone/>
            </a:pPr>
            <a:r>
              <a:rPr sz="1800" b="1">
                <a:solidFill>
                  <a:srgbClr val="FFFFFF"/>
                </a:solidFill>
                <a:latin typeface="Calibri"/>
                <a:ea typeface="Calibri"/>
                <a:cs typeface="Calibri"/>
              </a:rPr>
              <a:t>Partner</a:t>
            </a:r>
            <a:endParaRPr sz="1800"/>
          </a:p>
        </p:txBody>
      </p:sp>
      <p:sp>
        <p:nvSpPr>
          <p:cNvPr id="14" name="Text 12">
            <a:extLst xmlns:a="http://schemas.openxmlformats.org/drawingml/2006/main">
              <a:ext uri="{FF2B5EF4-FFF2-40B4-BE49-F238E27FC236}">
                <a16:creationId xmlns:a16="http://schemas.microsoft.com/office/drawing/2014/main" id="{DD26D020-4638-4259-9A3C-696C3DF8509C}"/>
              </a:ext>
            </a:extLst>
          </p:cNvPr>
          <p:cNvSpPr>
            <a:spLocks xmlns:a="http://schemas.openxmlformats.org/drawingml/2006/main" noGrp="1"/>
          </p:cNvSpPr>
          <p:nvPr/>
        </p:nvSpPr>
        <p:spPr>
          <a:xfrm xmlns:a="http://schemas.openxmlformats.org/drawingml/2006/main">
            <a:off x="9052560" y="2743200"/>
            <a:ext cx="2148840" cy="1920240"/>
          </a:xfrm>
          <a:prstGeom xmlns:a="http://schemas.openxmlformats.org/drawingml/2006/main" prst="rect">
            <a:avLst/>
          </a:prstGeom>
          <a:noFill xmlns:a="http://schemas.openxmlformats.org/drawingml/2006/main"/>
        </p:spPr>
        <p:txBody>
          <a:bodyPr xmlns:a="http://schemas.openxmlformats.org/drawingml/2006/main" wrap="square" anchor="ctr"/>
          <a:lstStyle xmlns:a="http://schemas.openxmlformats.org/drawingml/2006/main"/>
          <a:p xmlns:a="http://schemas.openxmlformats.org/drawingml/2006/main">
            <a:pPr marL="0" indent="0">
              <a:lnSpc>
                <a:spcPct val="130000"/>
              </a:lnSpc>
              <a:buNone/>
            </a:pPr>
            <a:r>
              <a:rPr sz="1250">
                <a:solidFill>
                  <a:srgbClr val="E9E9E9"/>
                </a:solidFill>
                <a:latin typeface="Calibri"/>
                <a:ea typeface="Calibri"/>
                <a:cs typeface="Calibri"/>
              </a:rPr>
              <a:t>Sponsor an outreach event or support the Relief Fund</a:t>
            </a:r>
            <a:endParaRPr sz="1250"/>
          </a:p>
        </p:txBody>
      </p:sp>
      <p:sp>
        <p:nvSpPr>
          <p:cNvPr id="15" name="Text 13">
            <a:extLst xmlns:a="http://schemas.openxmlformats.org/drawingml/2006/main">
              <a:ext uri="{FF2B5EF4-FFF2-40B4-BE49-F238E27FC236}">
                <a16:creationId xmlns:a16="http://schemas.microsoft.com/office/drawing/2014/main" id="{03A0FD7D-7B53-48E0-9E14-1E4336BD8A15}"/>
              </a:ext>
            </a:extLst>
          </p:cNvPr>
          <p:cNvSpPr>
            <a:spLocks xmlns:a="http://schemas.openxmlformats.org/drawingml/2006/main" noGrp="1"/>
          </p:cNvSpPr>
          <p:nvPr/>
        </p:nvSpPr>
        <p:spPr>
          <a:xfrm xmlns:a="http://schemas.openxmlformats.org/drawingml/2006/main">
            <a:off x="640080" y="5394960"/>
            <a:ext cx="10881360" cy="548640"/>
          </a:xfrm>
          <a:prstGeom xmlns:a="http://schemas.openxmlformats.org/drawingml/2006/main" prst="rect">
            <a:avLst/>
          </a:prstGeom>
          <a:noFill xmlns:a="http://schemas.openxmlformats.org/drawingml/2006/main"/>
        </p:spPr>
        <p:txBody>
          <a:bodyPr xmlns:a="http://schemas.openxmlformats.org/drawingml/2006/main" wrap="square" anchor="ctr"/>
          <a:lstStyle xmlns:a="http://schemas.openxmlformats.org/drawingml/2006/main"/>
          <a:p xmlns:a="http://schemas.openxmlformats.org/drawingml/2006/main">
            <a:pPr marL="0" indent="0">
              <a:buNone/>
            </a:pPr>
            <a:r>
              <a:rPr sz="1600" i="1">
                <a:solidFill>
                  <a:srgbClr val="5A5A5A"/>
                </a:solidFill>
                <a:latin typeface="Calibri"/>
                <a:ea typeface="Calibri"/>
                <a:cs typeface="Calibri"/>
              </a:rPr>
              <a:t>Contact your local AMVETS Riders Chapter Coordinator, complete the training, and help serve Veterans and families.</a:t>
            </a:r>
            <a:endParaRPr sz="1600"/>
          </a:p>
        </p:txBody>
      </p:sp>
      <p:sp>
        <p:nvSpPr>
          <p:cNvPr id="16" name="Text 14">
            <a:extLst xmlns:a="http://schemas.openxmlformats.org/drawingml/2006/main">
              <a:ext uri="{FF2B5EF4-FFF2-40B4-BE49-F238E27FC236}">
                <a16:creationId xmlns:a16="http://schemas.microsoft.com/office/drawing/2014/main" id="{D270AB6A-E658-4408-A844-EE6BA8E0E26A}"/>
              </a:ext>
            </a:extLst>
          </p:cNvPr>
          <p:cNvSpPr>
            <a:spLocks xmlns:a="http://schemas.openxmlformats.org/drawingml/2006/main" noGrp="1"/>
          </p:cNvSpPr>
          <p:nvPr/>
        </p:nvSpPr>
        <p:spPr>
          <a:xfrm xmlns:a="http://schemas.openxmlformats.org/drawingml/2006/main">
            <a:off x="457200" y="6510528"/>
            <a:ext cx="7315200" cy="274320"/>
          </a:xfrm>
          <a:prstGeom xmlns:a="http://schemas.openxmlformats.org/drawingml/2006/main" prst="rect">
            <a:avLst/>
          </a:prstGeom>
          <a:noFill xmlns:a="http://schemas.openxmlformats.org/drawingml/2006/main"/>
        </p:spPr>
        <p:txBody>
          <a:bodyPr xmlns:a="http://schemas.openxmlformats.org/drawingml/2006/main" wrap="square" anchor="ctr"/>
          <a:lstStyle xmlns:a="http://schemas.openxmlformats.org/drawingml/2006/main"/>
          <a:p xmlns:a="http://schemas.openxmlformats.org/drawingml/2006/main">
            <a:pPr marL="0" indent="0">
              <a:buNone/>
            </a:pPr>
            <a:r>
              <a:rPr sz="900">
                <a:solidFill>
                  <a:srgbClr val="999999"/>
                </a:solidFill>
                <a:latin typeface="Calibri"/>
                <a:ea typeface="Calibri"/>
                <a:cs typeface="Calibri"/>
              </a:rPr>
              <a:t>WE GOT YOU | Community Overview</a:t>
            </a:r>
            <a:endParaRPr sz="900"/>
          </a:p>
        </p:txBody>
      </p:sp>
      <p:sp>
        <p:nvSpPr>
          <p:cNvPr id="17" name="Text 15">
            <a:extLst xmlns:a="http://schemas.openxmlformats.org/drawingml/2006/main">
              <a:ext uri="{FF2B5EF4-FFF2-40B4-BE49-F238E27FC236}">
                <a16:creationId xmlns:a16="http://schemas.microsoft.com/office/drawing/2014/main" id="{6E4B39D6-C950-4C08-B58C-69CED13ECE3C}"/>
              </a:ext>
            </a:extLst>
          </p:cNvPr>
          <p:cNvSpPr>
            <a:spLocks xmlns:a="http://schemas.openxmlformats.org/drawingml/2006/main" noGrp="1"/>
          </p:cNvSpPr>
          <p:nvPr/>
        </p:nvSpPr>
        <p:spPr>
          <a:xfrm xmlns:a="http://schemas.openxmlformats.org/drawingml/2006/main">
            <a:off x="10332720" y="6510528"/>
            <a:ext cx="1828800" cy="274320"/>
          </a:xfrm>
          <a:prstGeom xmlns:a="http://schemas.openxmlformats.org/drawingml/2006/main" prst="rect">
            <a:avLst/>
          </a:prstGeom>
          <a:noFill xmlns:a="http://schemas.openxmlformats.org/drawingml/2006/main"/>
        </p:spPr>
        <p:txBody>
          <a:bodyPr xmlns:a="http://schemas.openxmlformats.org/drawingml/2006/main" wrap="square" anchor="ctr"/>
          <a:lstStyle xmlns:a="http://schemas.openxmlformats.org/drawingml/2006/main"/>
          <a:p xmlns:a="http://schemas.openxmlformats.org/drawingml/2006/main">
            <a:pPr marL="0" indent="0" algn="r">
              <a:buNone/>
            </a:pPr>
            <a:r>
              <a:rPr sz="900">
                <a:solidFill>
                  <a:srgbClr val="999999"/>
                </a:solidFill>
                <a:latin typeface="Calibri"/>
                <a:ea typeface="Calibri"/>
                <a:cs typeface="Calibri"/>
              </a:rPr>
              <a:t>AMVETS Riders</a:t>
            </a:r>
            <a:endParaRPr sz="900"/>
          </a:p>
        </p:txBody>
      </p:sp>
    </p:spTree>
    <p:extLst>
      <p:ext uri="{BB962C8B-B14F-4D97-AF65-F5344CB8AC3E}">
        <p14:creationId xmlns:p14="http://schemas.microsoft.com/office/powerpoint/2010/main" val="320472361"/>
      </p:ext>
    </p:extLst>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2026-08-17T22:38:34.2920000Z</dcterms:created>
  <dcterms:modified xsi:type="dcterms:W3CDTF">2026-08-17T22:38:34.2920000Z</dcterms:modified>
</coreProperties>
</file>