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753d64718a14817" /><Relationship Type="http://schemas.openxmlformats.org/officeDocument/2006/relationships/extended-properties" Target="/docProps/app.xml" Id="Rc065a013091b429a" /><Relationship Type="http://schemas.openxmlformats.org/officeDocument/2006/relationships/officeDocument" Target="/ppt/presentation.xml" Id="Ra8dff65db3134595" /></Relationships>
</file>

<file path=ppt/presentation.xml><?xml version="1.0" encoding="utf-8"?>
<p:presentation xmlns:p="http://schemas.openxmlformats.org/presentationml/2006/main">
  <p:sldMasterIdLst>
    <p:sldMasterId xmlns:r="http://schemas.openxmlformats.org/officeDocument/2006/relationships" id="2147483648" r:id="R9d866266086b4bcc"/>
  </p:sldMasterIdLst>
  <p:notesMasterIdLst>
    <p:notesMasterId xmlns:r="http://schemas.openxmlformats.org/officeDocument/2006/relationships" r:id="R930c81ae6564442d"/>
  </p:notesMasterIdLst>
  <p:sldIdLst>
    <p:sldId xmlns:r="http://schemas.openxmlformats.org/officeDocument/2006/relationships" id="256" r:id="R900bc433c78343da"/>
    <p:sldId xmlns:r="http://schemas.openxmlformats.org/officeDocument/2006/relationships" id="257" r:id="R58d8a4ada75c490a"/>
    <p:sldId xmlns:r="http://schemas.openxmlformats.org/officeDocument/2006/relationships" id="258" r:id="R4485ad9c14f34adf"/>
    <p:sldId xmlns:r="http://schemas.openxmlformats.org/officeDocument/2006/relationships" id="259" r:id="R86505f017a3e4fd5"/>
    <p:sldId xmlns:r="http://schemas.openxmlformats.org/officeDocument/2006/relationships" id="260" r:id="Rf645b6c6709648cf"/>
    <p:sldId xmlns:r="http://schemas.openxmlformats.org/officeDocument/2006/relationships" id="261" r:id="R4bcef04e1aa0485f"/>
    <p:sldId xmlns:r="http://schemas.openxmlformats.org/officeDocument/2006/relationships" id="262" r:id="R141e973a66df4975"/>
    <p:sldId xmlns:r="http://schemas.openxmlformats.org/officeDocument/2006/relationships" id="263" r:id="R94b5cd4af2114298"/>
    <p:sldId xmlns:r="http://schemas.openxmlformats.org/officeDocument/2006/relationships" id="264" r:id="R98e6f7f8b8bb46e0"/>
    <p:sldId xmlns:r="http://schemas.openxmlformats.org/officeDocument/2006/relationships" id="265" r:id="R91bbed3033934bb7"/>
    <p:sldId xmlns:r="http://schemas.openxmlformats.org/officeDocument/2006/relationships" id="266" r:id="R05930026e9584eb3"/>
    <p:sldId xmlns:r="http://schemas.openxmlformats.org/officeDocument/2006/relationships" id="267" r:id="Rb091565e8f05487f"/>
    <p:sldId xmlns:r="http://schemas.openxmlformats.org/officeDocument/2006/relationships" id="268" r:id="R28f0d1e01dd44e9a"/>
    <p:sldId xmlns:r="http://schemas.openxmlformats.org/officeDocument/2006/relationships" id="269" r:id="Red73e25633d04a32"/>
    <p:sldId xmlns:r="http://schemas.openxmlformats.org/officeDocument/2006/relationships" id="270" r:id="R7eb4b9da3d574b6b"/>
    <p:sldId xmlns:r="http://schemas.openxmlformats.org/officeDocument/2006/relationships" id="271" r:id="Re36257aebb04460c"/>
    <p:sldId xmlns:r="http://schemas.openxmlformats.org/officeDocument/2006/relationships" id="272" r:id="R0ad428a05e3b4850"/>
    <p:sldId xmlns:r="http://schemas.openxmlformats.org/officeDocument/2006/relationships" id="273" r:id="R3079aa8262b140ed"/>
    <p:sldId xmlns:r="http://schemas.openxmlformats.org/officeDocument/2006/relationships" id="274" r:id="R6ba66a5382164adc"/>
    <p:sldId xmlns:r="http://schemas.openxmlformats.org/officeDocument/2006/relationships" id="275" r:id="R64e5fb91f98b40be"/>
    <p:sldId xmlns:r="http://schemas.openxmlformats.org/officeDocument/2006/relationships" id="276" r:id="R80eaebda16e6489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0f3f4deb59a4d20" /><Relationship Type="http://schemas.openxmlformats.org/officeDocument/2006/relationships/slideMaster" Target="/ppt/slideMasters/slideMaster1.xml" Id="R9d866266086b4bcc" /><Relationship Type="http://schemas.openxmlformats.org/officeDocument/2006/relationships/notesMaster" Target="/ppt/notesMasters/notesMaster1.xml" Id="R930c81ae6564442d" /><Relationship Type="http://schemas.openxmlformats.org/officeDocument/2006/relationships/presProps" Target="/ppt/presProps.xml" Id="R14c113a134694583" /><Relationship Type="http://schemas.openxmlformats.org/officeDocument/2006/relationships/tableStyles" Target="/ppt/tableStyles.xml" Id="R884c777a8007450a" /><Relationship Type="http://schemas.openxmlformats.org/officeDocument/2006/relationships/slide" Target="/ppt/slides/slide1.xml" Id="R900bc433c78343da" /><Relationship Type="http://schemas.openxmlformats.org/officeDocument/2006/relationships/slide" Target="/ppt/slides/slide2.xml" Id="R58d8a4ada75c490a" /><Relationship Type="http://schemas.openxmlformats.org/officeDocument/2006/relationships/slide" Target="/ppt/slides/slide3.xml" Id="R4485ad9c14f34adf" /><Relationship Type="http://schemas.openxmlformats.org/officeDocument/2006/relationships/slide" Target="/ppt/slides/slide4.xml" Id="R86505f017a3e4fd5" /><Relationship Type="http://schemas.openxmlformats.org/officeDocument/2006/relationships/slide" Target="/ppt/slides/slide5.xml" Id="Rf645b6c6709648cf" /><Relationship Type="http://schemas.openxmlformats.org/officeDocument/2006/relationships/slide" Target="/ppt/slides/slide6.xml" Id="R4bcef04e1aa0485f" /><Relationship Type="http://schemas.openxmlformats.org/officeDocument/2006/relationships/slide" Target="/ppt/slides/slide7.xml" Id="R141e973a66df4975" /><Relationship Type="http://schemas.openxmlformats.org/officeDocument/2006/relationships/slide" Target="/ppt/slides/slide8.xml" Id="R94b5cd4af2114298" /><Relationship Type="http://schemas.openxmlformats.org/officeDocument/2006/relationships/slide" Target="/ppt/slides/slide9.xml" Id="R98e6f7f8b8bb46e0" /><Relationship Type="http://schemas.openxmlformats.org/officeDocument/2006/relationships/slide" Target="/ppt/slides/slide10.xml" Id="R91bbed3033934bb7" /><Relationship Type="http://schemas.openxmlformats.org/officeDocument/2006/relationships/slide" Target="/ppt/slides/slide11.xml" Id="R05930026e9584eb3" /><Relationship Type="http://schemas.openxmlformats.org/officeDocument/2006/relationships/slide" Target="/ppt/slides/slide12.xml" Id="Rb091565e8f05487f" /><Relationship Type="http://schemas.openxmlformats.org/officeDocument/2006/relationships/slide" Target="/ppt/slides/slide13.xml" Id="R28f0d1e01dd44e9a" /><Relationship Type="http://schemas.openxmlformats.org/officeDocument/2006/relationships/slide" Target="/ppt/slides/slide14.xml" Id="Red73e25633d04a32" /><Relationship Type="http://schemas.openxmlformats.org/officeDocument/2006/relationships/slide" Target="/ppt/slides/slide15.xml" Id="R7eb4b9da3d574b6b" /><Relationship Type="http://schemas.openxmlformats.org/officeDocument/2006/relationships/slide" Target="/ppt/slides/slide16.xml" Id="Re36257aebb04460c" /><Relationship Type="http://schemas.openxmlformats.org/officeDocument/2006/relationships/slide" Target="/ppt/slides/slide17.xml" Id="R0ad428a05e3b4850" /><Relationship Type="http://schemas.openxmlformats.org/officeDocument/2006/relationships/slide" Target="/ppt/slides/slide18.xml" Id="R3079aa8262b140ed" /><Relationship Type="http://schemas.openxmlformats.org/officeDocument/2006/relationships/slide" Target="/ppt/slides/slide19.xml" Id="R6ba66a5382164adc" /><Relationship Type="http://schemas.openxmlformats.org/officeDocument/2006/relationships/slide" Target="/ppt/slides/slide20.xml" Id="R64e5fb91f98b40be" /><Relationship Type="http://schemas.openxmlformats.org/officeDocument/2006/relationships/slide" Target="/ppt/slides/slide21.xml" Id="R80eaebda16e6489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dc9e8945db24f3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623c0e047ec4bab" /><Relationship Type="http://schemas.openxmlformats.org/officeDocument/2006/relationships/notesMaster" Target="/ppt/notesMasters/notesMaster1.xml" Id="R270477209d6f400e" /></Relationships>
</file>

<file path=ppt/notesSlides/_rels/notesSlide2.xml.rels>&#65279;<?xml version="1.0" encoding="utf-8"?><Relationships xmlns="http://schemas.openxmlformats.org/package/2006/relationships"><Relationship Type="http://schemas.openxmlformats.org/officeDocument/2006/relationships/slide" Target="/ppt/slides/slide2.xml" Id="R75092cf765c544bf" /><Relationship Type="http://schemas.openxmlformats.org/officeDocument/2006/relationships/notesMaster" Target="/ppt/notesMasters/notesMaster1.xml" Id="R167e8687b35c433f" /></Relationships>
</file>

<file path=ppt/notesSlides/_rels/notesSlide3.xml.rels>&#65279;<?xml version="1.0" encoding="utf-8"?><Relationships xmlns="http://schemas.openxmlformats.org/package/2006/relationships"><Relationship Type="http://schemas.openxmlformats.org/officeDocument/2006/relationships/slide" Target="/ppt/slides/slide3.xml" Id="Rb54631cd905b413a" /><Relationship Type="http://schemas.openxmlformats.org/officeDocument/2006/relationships/notesMaster" Target="/ppt/notesMasters/notesMaster1.xml" Id="Ra0b176e836474eb3" /></Relationships>
</file>

<file path=ppt/notesSlides/_rels/notesSlide4.xml.rels>&#65279;<?xml version="1.0" encoding="utf-8"?><Relationships xmlns="http://schemas.openxmlformats.org/package/2006/relationships"><Relationship Type="http://schemas.openxmlformats.org/officeDocument/2006/relationships/slide" Target="/ppt/slides/slide4.xml" Id="Rf6a37e4209ec491c" /><Relationship Type="http://schemas.openxmlformats.org/officeDocument/2006/relationships/notesMaster" Target="/ppt/notesMasters/notesMaster1.xml" Id="R6828058c8e2b4689" /></Relationships>
</file>

<file path=ppt/notesSlides/_rels/notesSlide5.xml.rels>&#65279;<?xml version="1.0" encoding="utf-8"?><Relationships xmlns="http://schemas.openxmlformats.org/package/2006/relationships"><Relationship Type="http://schemas.openxmlformats.org/officeDocument/2006/relationships/slide" Target="/ppt/slides/slide5.xml" Id="R3cca77e0069b4f0a" /><Relationship Type="http://schemas.openxmlformats.org/officeDocument/2006/relationships/notesMaster" Target="/ppt/notesMasters/notesMaster1.xml" Id="R87f45854204a43e8" /></Relationships>
</file>

<file path=ppt/notesSlides/_rels/notesSlide6.xml.rels>&#65279;<?xml version="1.0" encoding="utf-8"?><Relationships xmlns="http://schemas.openxmlformats.org/package/2006/relationships"><Relationship Type="http://schemas.openxmlformats.org/officeDocument/2006/relationships/slide" Target="/ppt/slides/slide6.xml" Id="Rc37578fe7c5c4df9" /><Relationship Type="http://schemas.openxmlformats.org/officeDocument/2006/relationships/notesMaster" Target="/ppt/notesMasters/notesMaster1.xml" Id="R3cea23977cc34af7" /></Relationships>
</file>

<file path=ppt/notesSlides/_rels/notesSlide7.xml.rels>&#65279;<?xml version="1.0" encoding="utf-8"?><Relationships xmlns="http://schemas.openxmlformats.org/package/2006/relationships"><Relationship Type="http://schemas.openxmlformats.org/officeDocument/2006/relationships/slide" Target="/ppt/slides/slide7.xml" Id="Rf2f5c1131db64cfa" /><Relationship Type="http://schemas.openxmlformats.org/officeDocument/2006/relationships/notesMaster" Target="/ppt/notesMasters/notesMaster1.xml" Id="Rd151393543a44546" /></Relationships>
</file>

<file path=ppt/notesSlides/_rels/notesSlide8.xml.rels>&#65279;<?xml version="1.0" encoding="utf-8"?><Relationships xmlns="http://schemas.openxmlformats.org/package/2006/relationships"><Relationship Type="http://schemas.openxmlformats.org/officeDocument/2006/relationships/slide" Target="/ppt/slides/slide8.xml" Id="R3a1cd0ae8ead4367" /><Relationship Type="http://schemas.openxmlformats.org/officeDocument/2006/relationships/notesMaster" Target="/ppt/notesMasters/notesMaster1.xml" Id="Reb02e738889141d8" /></Relationships>
</file>

<file path=ppt/notesSlides/_rels/notesSlide9.xml.rels>&#65279;<?xml version="1.0" encoding="utf-8"?><Relationships xmlns="http://schemas.openxmlformats.org/package/2006/relationships"><Relationship Type="http://schemas.openxmlformats.org/officeDocument/2006/relationships/slide" Target="/ppt/slides/slide9.xml" Id="R149e9d4b68304aab" /><Relationship Type="http://schemas.openxmlformats.org/officeDocument/2006/relationships/notesMaster" Target="/ppt/notesMasters/notesMaster1.xml" Id="R2bbba1ccaf6a478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737b58d457042f6" /><Relationship Type="http://schemas.openxmlformats.org/officeDocument/2006/relationships/notesMaster" Target="/ppt/notesMasters/notesMaster1.xml" Id="R3c1dba286faf42c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1f1f7abe3684366" /><Relationship Type="http://schemas.openxmlformats.org/officeDocument/2006/relationships/notesMaster" Target="/ppt/notesMasters/notesMaster1.xml" Id="R4e539645c94a40b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0542c83f2e246b3" /><Relationship Type="http://schemas.openxmlformats.org/officeDocument/2006/relationships/notesMaster" Target="/ppt/notesMasters/notesMaster1.xml" Id="Re7cf001d7b524bc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fbdcf275350485c" /><Relationship Type="http://schemas.openxmlformats.org/officeDocument/2006/relationships/notesMaster" Target="/ppt/notesMasters/notesMaster1.xml" Id="R429d4627f4b44e6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f1b1a009c0a4c52" /><Relationship Type="http://schemas.openxmlformats.org/officeDocument/2006/relationships/notesMaster" Target="/ppt/notesMasters/notesMaster1.xml" Id="Rd1cb4029d2d7480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57e25686f584311" /><Relationship Type="http://schemas.openxmlformats.org/officeDocument/2006/relationships/notesMaster" Target="/ppt/notesMasters/notesMaster1.xml" Id="R2b918c582ba1484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9526ac01a4f4b68" /><Relationship Type="http://schemas.openxmlformats.org/officeDocument/2006/relationships/notesMaster" Target="/ppt/notesMasters/notesMaster1.xml" Id="Rb8d7db05a93f49a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f85a0383cde488d" /><Relationship Type="http://schemas.openxmlformats.org/officeDocument/2006/relationships/notesMaster" Target="/ppt/notesMasters/notesMaster1.xml" Id="Rf53c5f97bbd34e3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4534a972e834ca3" /><Relationship Type="http://schemas.openxmlformats.org/officeDocument/2006/relationships/notesMaster" Target="/ppt/notesMasters/notesMaster1.xml" Id="R6c59bcbea880468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917cb6fc0944975" /><Relationship Type="http://schemas.openxmlformats.org/officeDocument/2006/relationships/notesMaster" Target="/ppt/notesMasters/notesMaster1.xml" Id="R1093a216bd9447f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2d7cf9c829143d3" /><Relationship Type="http://schemas.openxmlformats.org/officeDocument/2006/relationships/notesMaster" Target="/ppt/notesMasters/notesMaster1.xml" Id="Rb3d2411b357d4b9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fb07d0bbdaf434b" /><Relationship Type="http://schemas.openxmlformats.org/officeDocument/2006/relationships/notesMaster" Target="/ppt/notesMasters/notesMaster1.xml" Id="R7b4169cf73274eb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Open by acknowledging that suicide may be personal for people in the room. Invite anyone who needs a break to step out and reconnect with the trainer afterward.</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The manual cites the VA 2025 National Veteran Suicide Prevention Annual Report, using data through 2023. Remind coordinators to verify the current annual figure before future sessions.</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Model the direct question out loud and have participants hear the steady tone.</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Emphasize that volunteers cannot control every risk factor, but can personally add connection and belonging.</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Pause after asking. Do not rush to fill the silence.</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If you say the wrong thing, recover: “Sorry, that came out wrong. I’m here, and I want to understand.”</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For anything beyond the volunteer's safe ability, involve emergency services.</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If uncertain whether danger is immediate, the manual directs participants to call 911; it is the safer choice.</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approved WE GOT YOU Training Manual as the presenter reference. End the presentation here, then distribute the separate knowledge check. Do not display or review the answers before participants submit it.</a:t>
            </a:r>
          </a:p>
          <a:p xmlns:a="http://schemas.openxmlformats.org/drawingml/2006/main">
            <a:r>
              <a:t/>
            </a:r>
          </a:p>
          <a:p xmlns:a="http://schemas.openxmlformats.org/drawingml/2006/main">
            <a:r>
              <a:t>[Sources]</a:t>
            </a:r>
          </a:p>
          <a:p xmlns:a="http://schemas.openxmlformats.org/drawingml/2006/main">
            <a:r>
              <a:t>- AMVETS Riders WE GOT YOU Training Manual Revised (user-provided source document).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d7b7218afc74fa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5e6f0e048a242cc" /><Relationship Type="http://schemas.openxmlformats.org/officeDocument/2006/relationships/slideLayout" Target="/ppt/slideLayouts/slideLayout1.xml" Id="Rbf16e0fee88c404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f16e0fee88c404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e4856922bc6492f" /><Relationship Type="http://schemas.openxmlformats.org/officeDocument/2006/relationships/image" Target="/ppt/media/image.png" Id="R7686df3c93e74c3d" /><Relationship Type="http://schemas.openxmlformats.org/officeDocument/2006/relationships/notesSlide" Target="/ppt/notesSlides/notesSlide1.xml" Id="R9965bcd1dc4941f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4c906ef010f4e1e" /><Relationship Type="http://schemas.openxmlformats.org/officeDocument/2006/relationships/notesSlide" Target="/ppt/notesSlides/notesSlide2.xml" Id="R49ec1033024044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3b36c47a92b4d9e" /><Relationship Type="http://schemas.openxmlformats.org/officeDocument/2006/relationships/notesSlide" Target="/ppt/notesSlides/notesSlide3.xml" Id="R1bbebe7e2ca3426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b4d11b5d8e0408c" /><Relationship Type="http://schemas.openxmlformats.org/officeDocument/2006/relationships/notesSlide" Target="/ppt/notesSlides/notesSlide4.xml" Id="R06ea35babfe3458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45fde1c3b81426b" /><Relationship Type="http://schemas.openxmlformats.org/officeDocument/2006/relationships/notesSlide" Target="/ppt/notesSlides/notesSlide5.xml" Id="R19e38448d50d4ed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2383eacbdf24fd7" /><Relationship Type="http://schemas.openxmlformats.org/officeDocument/2006/relationships/notesSlide" Target="/ppt/notesSlides/notesSlide6.xml" Id="Red16e7b490394b2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6a2f5f60a7e4061" /><Relationship Type="http://schemas.openxmlformats.org/officeDocument/2006/relationships/notesSlide" Target="/ppt/notesSlides/notesSlide7.xml" Id="R6e64346392f841e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2b21d75790b4a37" /><Relationship Type="http://schemas.openxmlformats.org/officeDocument/2006/relationships/notesSlide" Target="/ppt/notesSlides/notesSlide8.xml" Id="R28191037785d49a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178b3fcc75d43db" /><Relationship Type="http://schemas.openxmlformats.org/officeDocument/2006/relationships/notesSlide" Target="/ppt/notesSlides/notesSlide9.xml" Id="R48dcf8a18a5b498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7c7b4c040784487" /><Relationship Type="http://schemas.openxmlformats.org/officeDocument/2006/relationships/notesSlide" Target="/ppt/notesSlides/notesSlide10.xml" Id="R255249e061e04c9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db8e4580ad04e4f" /><Relationship Type="http://schemas.openxmlformats.org/officeDocument/2006/relationships/notesSlide" Target="/ppt/notesSlides/notesSlide11.xml" Id="R3ecf0ab11b60489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b79def0e7c764f55" /><Relationship Type="http://schemas.openxmlformats.org/officeDocument/2006/relationships/notesSlide" Target="/ppt/notesSlides/notesSlide12.xml" Id="R2cb645d5cf0741a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211e37b237b48c1" /><Relationship Type="http://schemas.openxmlformats.org/officeDocument/2006/relationships/notesSlide" Target="/ppt/notesSlides/notesSlide13.xml" Id="R29ce46b5213b442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b2c5bb780ec44f07" /><Relationship Type="http://schemas.openxmlformats.org/officeDocument/2006/relationships/image" Target="/ppt/media/image.jpeg" Id="R2fc933d450d5408b" /><Relationship Type="http://schemas.openxmlformats.org/officeDocument/2006/relationships/notesSlide" Target="/ppt/notesSlides/notesSlide14.xml" Id="Rb1a2d05ed5914f8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dbb881ee77b49ad" /><Relationship Type="http://schemas.openxmlformats.org/officeDocument/2006/relationships/notesSlide" Target="/ppt/notesSlides/notesSlide15.xml" Id="R35c77614056c483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3c7fc9212fa9454c" /><Relationship Type="http://schemas.openxmlformats.org/officeDocument/2006/relationships/notesSlide" Target="/ppt/notesSlides/notesSlide16.xml" Id="R3aa57e27bd484f4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75d993d38c9a46dd" /><Relationship Type="http://schemas.openxmlformats.org/officeDocument/2006/relationships/notesSlide" Target="/ppt/notesSlides/notesSlide17.xml" Id="Re3123164694b460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d483761ac41449b4" /><Relationship Type="http://schemas.openxmlformats.org/officeDocument/2006/relationships/notesSlide" Target="/ppt/notesSlides/notesSlide18.xml" Id="R81a8481226df40c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06b6dda30f3d4627" /><Relationship Type="http://schemas.openxmlformats.org/officeDocument/2006/relationships/notesSlide" Target="/ppt/notesSlides/notesSlide19.xml" Id="R91f89fe03387488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f794b029399149f5" /><Relationship Type="http://schemas.openxmlformats.org/officeDocument/2006/relationships/notesSlide" Target="/ppt/notesSlides/notesSlide20.xml" Id="Rb8f2c2bcdd91407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865dbeb077ab4f3a" /><Relationship Type="http://schemas.openxmlformats.org/officeDocument/2006/relationships/image" Target="/ppt/media/image2.png" Id="R0d311aca55fa4a3c" /><Relationship Type="http://schemas.openxmlformats.org/officeDocument/2006/relationships/notesSlide" Target="/ppt/notesSlides/notesSlide21.xml" Id="Rd28eb36abcd04c50" /></Relationships>
</file>

<file path=ppt/slides/slide1.xml><?xml version="1.0" encoding="utf-8"?>
<p:sld xmlns:p="http://schemas.openxmlformats.org/presentationml/2006/main">
  <p:cSld>
    <p:bg>
      <p:bgPr>
        <a:solidFill xmlns:a="http://schemas.openxmlformats.org/drawingml/2006/main">
          <a:srgbClr val="123D6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01C5FF4-63F8-4CF2-9D14-27ABA77B41AF}"/>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686df3c93e74c3d"/>
          <a:stretch xmlns:a="http://schemas.openxmlformats.org/drawingml/2006/main"/>
        </p:blipFill>
        <p:spPr>
          <a:xfrm xmlns:a="http://schemas.openxmlformats.org/drawingml/2006/main">
            <a:off x="7524750" y="976313"/>
            <a:ext cx="3571875" cy="3429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075CF04-51B0-4593-B7C5-7067501D2FF7}"/>
              </a:ext>
            </a:extLst>
          </p:cNvPr>
          <p:cNvSpPr>
            <a:spLocks xmlns:a="http://schemas.openxmlformats.org/drawingml/2006/main" noGrp="1"/>
          </p:cNvSpPr>
          <p:nvPr/>
        </p:nvSpPr>
        <p:spPr>
          <a:xfrm xmlns:a="http://schemas.openxmlformats.org/drawingml/2006/main">
            <a:off x="685800" y="876300"/>
            <a:ext cx="6191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E5B700"/>
                </a:solidFill>
              </a:defRPr>
            </a:pPr>
            <a:r>
              <a:rPr sz="1800" b="1">
                <a:solidFill>
                  <a:srgbClr val="E5B700"/>
                </a:solidFill>
              </a:rPr>
              <a:t>AMVETS RIDERS</a:t>
            </a:r>
          </a:p>
        </p:txBody>
      </p:sp>
      <p:sp>
        <p:nvSpPr>
          <p:cNvPr id="4" name="">
            <a:extLst xmlns:a="http://schemas.openxmlformats.org/drawingml/2006/main">
              <a:ext uri="{FF2B5EF4-FFF2-40B4-BE49-F238E27FC236}">
                <a16:creationId xmlns:a16="http://schemas.microsoft.com/office/drawing/2014/main" id="{775FF83B-2097-4EE6-AE2D-69ED59A474E6}"/>
              </a:ext>
            </a:extLst>
          </p:cNvPr>
          <p:cNvSpPr>
            <a:spLocks xmlns:a="http://schemas.openxmlformats.org/drawingml/2006/main" noGrp="1"/>
          </p:cNvSpPr>
          <p:nvPr/>
        </p:nvSpPr>
        <p:spPr>
          <a:xfrm xmlns:a="http://schemas.openxmlformats.org/drawingml/2006/main">
            <a:off x="685800" y="1447800"/>
            <a:ext cx="6191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4650" b="1">
                <a:solidFill>
                  <a:srgbClr val="FFFFFF"/>
                </a:solidFill>
              </a:defRPr>
            </a:pPr>
            <a:r>
              <a:rPr sz="4650" b="1">
                <a:solidFill>
                  <a:srgbClr val="FFFFFF"/>
                </a:solidFill>
              </a:rPr>
              <a:t>WE GOT YOU</a:t>
            </a:r>
          </a:p>
        </p:txBody>
      </p:sp>
      <p:sp>
        <p:nvSpPr>
          <p:cNvPr id="5" name="">
            <a:extLst xmlns:a="http://schemas.openxmlformats.org/drawingml/2006/main">
              <a:ext uri="{FF2B5EF4-FFF2-40B4-BE49-F238E27FC236}">
                <a16:creationId xmlns:a16="http://schemas.microsoft.com/office/drawing/2014/main" id="{C5493E4A-411B-4E98-BD19-7E8362E87EA7}"/>
              </a:ext>
            </a:extLst>
          </p:cNvPr>
          <p:cNvSpPr>
            <a:spLocks xmlns:a="http://schemas.openxmlformats.org/drawingml/2006/main" noGrp="1"/>
          </p:cNvSpPr>
          <p:nvPr/>
        </p:nvSpPr>
        <p:spPr>
          <a:xfrm xmlns:a="http://schemas.openxmlformats.org/drawingml/2006/main">
            <a:off x="685800" y="2400300"/>
            <a:ext cx="6191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FFFFFF"/>
                </a:solidFill>
              </a:defRPr>
            </a:pPr>
            <a:r>
              <a:rPr sz="2850" b="1">
                <a:solidFill>
                  <a:srgbClr val="FFFFFF"/>
                </a:solidFill>
              </a:rPr>
              <a:t>Suicide Awareness Training</a:t>
            </a:r>
          </a:p>
        </p:txBody>
      </p:sp>
      <p:sp>
        <p:nvSpPr>
          <p:cNvPr id="6" name="">
            <a:extLst xmlns:a="http://schemas.openxmlformats.org/drawingml/2006/main">
              <a:ext uri="{FF2B5EF4-FFF2-40B4-BE49-F238E27FC236}">
                <a16:creationId xmlns:a16="http://schemas.microsoft.com/office/drawing/2014/main" id="{7E724D99-A5E9-4122-9093-467AB2144B29}"/>
              </a:ext>
            </a:extLst>
          </p:cNvPr>
          <p:cNvSpPr>
            <a:spLocks xmlns:a="http://schemas.openxmlformats.org/drawingml/2006/main" noGrp="1"/>
          </p:cNvSpPr>
          <p:nvPr/>
        </p:nvSpPr>
        <p:spPr>
          <a:xfrm xmlns:a="http://schemas.openxmlformats.org/drawingml/2006/main">
            <a:off x="685800" y="3381375"/>
            <a:ext cx="5810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0">
                <a:solidFill>
                  <a:srgbClr val="D8E6F2"/>
                </a:solidFill>
              </a:defRPr>
            </a:pPr>
            <a:r>
              <a:rPr sz="2100" b="0">
                <a:solidFill>
                  <a:srgbClr val="D8E6F2"/>
                </a:solidFill>
              </a:rPr>
              <a:t>Notice. Ask. Stay. Connect.</a:t>
            </a:r>
          </a:p>
        </p:txBody>
      </p:sp>
      <p:sp>
        <p:nvSpPr>
          <p:cNvPr id="7" name="">
            <a:extLst xmlns:a="http://schemas.openxmlformats.org/drawingml/2006/main">
              <a:ext uri="{FF2B5EF4-FFF2-40B4-BE49-F238E27FC236}">
                <a16:creationId xmlns:a16="http://schemas.microsoft.com/office/drawing/2014/main" id="{2D81A01C-1C85-4B08-BB68-9E3F22323DBD}"/>
              </a:ext>
            </a:extLst>
          </p:cNvPr>
          <p:cNvSpPr>
            <a:spLocks xmlns:a="http://schemas.openxmlformats.org/drawingml/2006/main" noGrp="1"/>
          </p:cNvSpPr>
          <p:nvPr/>
        </p:nvSpPr>
        <p:spPr>
          <a:xfrm xmlns:a="http://schemas.openxmlformats.org/drawingml/2006/main">
            <a:off x="685800" y="4171950"/>
            <a:ext cx="4953000" cy="381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8A9098DB-45E1-4F0C-8FA6-3ECB7C1FDD74}"/>
              </a:ext>
            </a:extLst>
          </p:cNvPr>
          <p:cNvSpPr>
            <a:spLocks xmlns:a="http://schemas.openxmlformats.org/drawingml/2006/main" noGrp="1"/>
          </p:cNvSpPr>
          <p:nvPr/>
        </p:nvSpPr>
        <p:spPr>
          <a:xfrm xmlns:a="http://schemas.openxmlformats.org/drawingml/2006/main">
            <a:off x="685800" y="4476750"/>
            <a:ext cx="5810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FFFFFF"/>
                </a:solidFill>
              </a:defRPr>
            </a:pPr>
            <a:r>
              <a:rPr sz="1500" b="0">
                <a:solidFill>
                  <a:srgbClr val="FFFFFF"/>
                </a:solidFill>
              </a:rPr>
              <a:t>Companion training to Module 5 of the WE GOT YOU Program Manual</a:t>
            </a:r>
          </a:p>
        </p:txBody>
      </p:sp>
    </p:spTree>
    <p:extLst>
      <p:ext uri="{BB962C8B-B14F-4D97-AF65-F5344CB8AC3E}">
        <p14:creationId xmlns:p14="http://schemas.microsoft.com/office/powerpoint/2010/main" val="131139183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DBFD405D-F2F5-4A40-9BB8-E5B4898CE4FE}"/>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4C2D553-BE9D-40A4-873C-96C5D9449CD3}"/>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WE GOT YOU • SUICIDE AWARENESS</a:t>
            </a:r>
          </a:p>
        </p:txBody>
      </p:sp>
      <p:sp>
        <p:nvSpPr>
          <p:cNvPr id="3" name="">
            <a:extLst xmlns:a="http://schemas.openxmlformats.org/drawingml/2006/main">
              <a:ext uri="{FF2B5EF4-FFF2-40B4-BE49-F238E27FC236}">
                <a16:creationId xmlns:a16="http://schemas.microsoft.com/office/drawing/2014/main" id="{9A71D017-4C09-47DE-9568-6ADC38611080}"/>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What this training prepares you to do</a:t>
            </a:r>
          </a:p>
        </p:txBody>
      </p:sp>
      <p:sp>
        <p:nvSpPr>
          <p:cNvPr id="4" name="">
            <a:extLst xmlns:a="http://schemas.openxmlformats.org/drawingml/2006/main">
              <a:ext uri="{FF2B5EF4-FFF2-40B4-BE49-F238E27FC236}">
                <a16:creationId xmlns:a16="http://schemas.microsoft.com/office/drawing/2014/main" id="{6408F951-CFB4-4830-AB0D-844CB22FCA9C}"/>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C6587247-BC42-43D5-8555-C9D91F6A0483}"/>
              </a:ext>
            </a:extLst>
          </p:cNvPr>
          <p:cNvSpPr>
            <a:spLocks xmlns:a="http://schemas.openxmlformats.org/drawingml/2006/main" noGrp="1"/>
          </p:cNvSpPr>
          <p:nvPr/>
        </p:nvSpPr>
        <p:spPr>
          <a:xfrm xmlns:a="http://schemas.openxmlformats.org/drawingml/2006/main">
            <a:off x="781050" y="19526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1">
                <a:solidFill>
                  <a:srgbClr val="C92032"/>
                </a:solidFill>
              </a:defRPr>
            </a:pPr>
            <a:r>
              <a:rPr sz="1950" b="1">
                <a:solidFill>
                  <a:srgbClr val="C92032"/>
                </a:solidFill>
              </a:rPr>
              <a:t>•</a:t>
            </a:r>
          </a:p>
        </p:txBody>
      </p:sp>
      <p:sp>
        <p:nvSpPr>
          <p:cNvPr id="6" name="">
            <a:extLst xmlns:a="http://schemas.openxmlformats.org/drawingml/2006/main">
              <a:ext uri="{FF2B5EF4-FFF2-40B4-BE49-F238E27FC236}">
                <a16:creationId xmlns:a16="http://schemas.microsoft.com/office/drawing/2014/main" id="{3483B6FA-0EBC-44DA-82B9-789FC53FA7FE}"/>
              </a:ext>
            </a:extLst>
          </p:cNvPr>
          <p:cNvSpPr>
            <a:spLocks xmlns:a="http://schemas.openxmlformats.org/drawingml/2006/main" noGrp="1"/>
          </p:cNvSpPr>
          <p:nvPr/>
        </p:nvSpPr>
        <p:spPr>
          <a:xfrm xmlns:a="http://schemas.openxmlformats.org/drawingml/2006/main">
            <a:off x="1143000" y="1952625"/>
            <a:ext cx="5067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a:solidFill>
                  <a:srgbClr val="17212B"/>
                </a:solidFill>
              </a:defRPr>
            </a:pPr>
            <a:r>
              <a:rPr sz="1800" b="0">
                <a:solidFill>
                  <a:srgbClr val="17212B"/>
                </a:solidFill>
              </a:rPr>
              <a:t>Recognize warning signs and changes from a person’s normal baseline</a:t>
            </a:r>
          </a:p>
        </p:txBody>
      </p:sp>
      <p:sp>
        <p:nvSpPr>
          <p:cNvPr id="7" name="">
            <a:extLst xmlns:a="http://schemas.openxmlformats.org/drawingml/2006/main">
              <a:ext uri="{FF2B5EF4-FFF2-40B4-BE49-F238E27FC236}">
                <a16:creationId xmlns:a16="http://schemas.microsoft.com/office/drawing/2014/main" id="{FA568911-C9EF-45FD-B57C-98D07C213539}"/>
              </a:ext>
            </a:extLst>
          </p:cNvPr>
          <p:cNvSpPr>
            <a:spLocks xmlns:a="http://schemas.openxmlformats.org/drawingml/2006/main" noGrp="1"/>
          </p:cNvSpPr>
          <p:nvPr/>
        </p:nvSpPr>
        <p:spPr>
          <a:xfrm xmlns:a="http://schemas.openxmlformats.org/drawingml/2006/main">
            <a:off x="781050" y="28194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1">
                <a:solidFill>
                  <a:srgbClr val="C92032"/>
                </a:solidFill>
              </a:defRPr>
            </a:pPr>
            <a:r>
              <a:rPr sz="1950" b="1">
                <a:solidFill>
                  <a:srgbClr val="C92032"/>
                </a:solidFill>
              </a:rPr>
              <a:t>•</a:t>
            </a:r>
          </a:p>
        </p:txBody>
      </p:sp>
      <p:sp>
        <p:nvSpPr>
          <p:cNvPr id="8" name="">
            <a:extLst xmlns:a="http://schemas.openxmlformats.org/drawingml/2006/main">
              <a:ext uri="{FF2B5EF4-FFF2-40B4-BE49-F238E27FC236}">
                <a16:creationId xmlns:a16="http://schemas.microsoft.com/office/drawing/2014/main" id="{4423B0A7-E6A2-4ADD-90AA-F580992D4DA9}"/>
              </a:ext>
            </a:extLst>
          </p:cNvPr>
          <p:cNvSpPr>
            <a:spLocks xmlns:a="http://schemas.openxmlformats.org/drawingml/2006/main" noGrp="1"/>
          </p:cNvSpPr>
          <p:nvPr/>
        </p:nvSpPr>
        <p:spPr>
          <a:xfrm xmlns:a="http://schemas.openxmlformats.org/drawingml/2006/main">
            <a:off x="1143000" y="2819400"/>
            <a:ext cx="5067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a:solidFill>
                  <a:srgbClr val="17212B"/>
                </a:solidFill>
              </a:defRPr>
            </a:pPr>
            <a:r>
              <a:rPr sz="1800" b="0">
                <a:solidFill>
                  <a:srgbClr val="17212B"/>
                </a:solidFill>
              </a:rPr>
              <a:t>Ask directly and calmly about suicide</a:t>
            </a:r>
          </a:p>
        </p:txBody>
      </p:sp>
      <p:sp>
        <p:nvSpPr>
          <p:cNvPr id="9" name="">
            <a:extLst xmlns:a="http://schemas.openxmlformats.org/drawingml/2006/main">
              <a:ext uri="{FF2B5EF4-FFF2-40B4-BE49-F238E27FC236}">
                <a16:creationId xmlns:a16="http://schemas.microsoft.com/office/drawing/2014/main" id="{0F5E5999-A771-476D-93E5-EFA1B12C9C51}"/>
              </a:ext>
            </a:extLst>
          </p:cNvPr>
          <p:cNvSpPr>
            <a:spLocks xmlns:a="http://schemas.openxmlformats.org/drawingml/2006/main" noGrp="1"/>
          </p:cNvSpPr>
          <p:nvPr/>
        </p:nvSpPr>
        <p:spPr>
          <a:xfrm xmlns:a="http://schemas.openxmlformats.org/drawingml/2006/main">
            <a:off x="781050" y="368617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1">
                <a:solidFill>
                  <a:srgbClr val="C92032"/>
                </a:solidFill>
              </a:defRPr>
            </a:pPr>
            <a:r>
              <a:rPr sz="1950" b="1">
                <a:solidFill>
                  <a:srgbClr val="C92032"/>
                </a:solidFill>
              </a:rPr>
              <a:t>•</a:t>
            </a:r>
          </a:p>
        </p:txBody>
      </p:sp>
      <p:sp>
        <p:nvSpPr>
          <p:cNvPr id="10" name="">
            <a:extLst xmlns:a="http://schemas.openxmlformats.org/drawingml/2006/main">
              <a:ext uri="{FF2B5EF4-FFF2-40B4-BE49-F238E27FC236}">
                <a16:creationId xmlns:a16="http://schemas.microsoft.com/office/drawing/2014/main" id="{B0E0B777-A2DB-4C51-8028-D4A784F110A3}"/>
              </a:ext>
            </a:extLst>
          </p:cNvPr>
          <p:cNvSpPr>
            <a:spLocks xmlns:a="http://schemas.openxmlformats.org/drawingml/2006/main" noGrp="1"/>
          </p:cNvSpPr>
          <p:nvPr/>
        </p:nvSpPr>
        <p:spPr>
          <a:xfrm xmlns:a="http://schemas.openxmlformats.org/drawingml/2006/main">
            <a:off x="1143000" y="3686175"/>
            <a:ext cx="5067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a:solidFill>
                  <a:srgbClr val="17212B"/>
                </a:solidFill>
              </a:defRPr>
            </a:pPr>
            <a:r>
              <a:rPr sz="1800" b="0">
                <a:solidFill>
                  <a:srgbClr val="17212B"/>
                </a:solidFill>
              </a:rPr>
              <a:t>Stay with someone in immediate danger and connect them to qualified help</a:t>
            </a:r>
          </a:p>
        </p:txBody>
      </p:sp>
      <p:sp>
        <p:nvSpPr>
          <p:cNvPr id="11" name="">
            <a:extLst xmlns:a="http://schemas.openxmlformats.org/drawingml/2006/main">
              <a:ext uri="{FF2B5EF4-FFF2-40B4-BE49-F238E27FC236}">
                <a16:creationId xmlns:a16="http://schemas.microsoft.com/office/drawing/2014/main" id="{A8788DA8-E9A9-4EF1-BA33-8B0E2879F7B5}"/>
              </a:ext>
            </a:extLst>
          </p:cNvPr>
          <p:cNvSpPr>
            <a:spLocks xmlns:a="http://schemas.openxmlformats.org/drawingml/2006/main" noGrp="1"/>
          </p:cNvSpPr>
          <p:nvPr/>
        </p:nvSpPr>
        <p:spPr>
          <a:xfrm xmlns:a="http://schemas.openxmlformats.org/drawingml/2006/main">
            <a:off x="781050" y="45529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1">
                <a:solidFill>
                  <a:srgbClr val="C92032"/>
                </a:solidFill>
              </a:defRPr>
            </a:pPr>
            <a:r>
              <a:rPr sz="1950" b="1">
                <a:solidFill>
                  <a:srgbClr val="C92032"/>
                </a:solidFill>
              </a:rPr>
              <a:t>•</a:t>
            </a:r>
          </a:p>
        </p:txBody>
      </p:sp>
      <p:sp>
        <p:nvSpPr>
          <p:cNvPr id="12" name="">
            <a:extLst xmlns:a="http://schemas.openxmlformats.org/drawingml/2006/main">
              <a:ext uri="{FF2B5EF4-FFF2-40B4-BE49-F238E27FC236}">
                <a16:creationId xmlns:a16="http://schemas.microsoft.com/office/drawing/2014/main" id="{88A6D3F3-36FC-4474-A52F-0B12A4C647C0}"/>
              </a:ext>
            </a:extLst>
          </p:cNvPr>
          <p:cNvSpPr>
            <a:spLocks xmlns:a="http://schemas.openxmlformats.org/drawingml/2006/main" noGrp="1"/>
          </p:cNvSpPr>
          <p:nvPr/>
        </p:nvSpPr>
        <p:spPr>
          <a:xfrm xmlns:a="http://schemas.openxmlformats.org/drawingml/2006/main">
            <a:off x="1143000" y="4552950"/>
            <a:ext cx="5067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a:solidFill>
                  <a:srgbClr val="17212B"/>
                </a:solidFill>
              </a:defRPr>
            </a:pPr>
            <a:r>
              <a:rPr sz="1800" b="0">
                <a:solidFill>
                  <a:srgbClr val="17212B"/>
                </a:solidFill>
              </a:rPr>
              <a:t>Use local, VA, and Veterans Crisis Line resources appropriately</a:t>
            </a:r>
          </a:p>
        </p:txBody>
      </p:sp>
      <p:sp>
        <p:nvSpPr>
          <p:cNvPr id="13" name="">
            <a:extLst xmlns:a="http://schemas.openxmlformats.org/drawingml/2006/main">
              <a:ext uri="{FF2B5EF4-FFF2-40B4-BE49-F238E27FC236}">
                <a16:creationId xmlns:a16="http://schemas.microsoft.com/office/drawing/2014/main" id="{898888D2-B2F1-45B9-8DF9-22076F5A0282}"/>
              </a:ext>
            </a:extLst>
          </p:cNvPr>
          <p:cNvSpPr>
            <a:spLocks xmlns:a="http://schemas.openxmlformats.org/drawingml/2006/main" noGrp="1"/>
          </p:cNvSpPr>
          <p:nvPr/>
        </p:nvSpPr>
        <p:spPr>
          <a:xfrm xmlns:a="http://schemas.openxmlformats.org/drawingml/2006/main">
            <a:off x="6810375" y="2000250"/>
            <a:ext cx="4333875" cy="3000375"/>
          </a:xfrm>
          <a:prstGeom xmlns:a="http://schemas.openxmlformats.org/drawingml/2006/main" prst="roundRect">
            <a:avLst>
              <a:gd name="adj" fmla="val 5714"/>
            </a:avLst>
          </a:prstGeom>
          <a:solidFill xmlns:a="http://schemas.openxmlformats.org/drawingml/2006/main">
            <a:srgbClr val="F2F5F8"/>
          </a:solidFill>
          <a:ln xmlns:a="http://schemas.openxmlformats.org/drawingml/2006/main" w="9525">
            <a:solidFill>
              <a:srgbClr val="D9E1E8"/>
            </a:solidFill>
            <a:prstDash val="solid"/>
          </a:ln>
        </p:spPr>
      </p:sp>
      <p:sp>
        <p:nvSpPr>
          <p:cNvPr id="14" name="">
            <a:extLst xmlns:a="http://schemas.openxmlformats.org/drawingml/2006/main">
              <a:ext uri="{FF2B5EF4-FFF2-40B4-BE49-F238E27FC236}">
                <a16:creationId xmlns:a16="http://schemas.microsoft.com/office/drawing/2014/main" id="{61DC2FD3-7667-4047-8AB3-5C79DECA0AB4}"/>
              </a:ext>
            </a:extLst>
          </p:cNvPr>
          <p:cNvSpPr>
            <a:spLocks xmlns:a="http://schemas.openxmlformats.org/drawingml/2006/main" noGrp="1"/>
          </p:cNvSpPr>
          <p:nvPr/>
        </p:nvSpPr>
        <p:spPr>
          <a:xfrm xmlns:a="http://schemas.openxmlformats.org/drawingml/2006/main">
            <a:off x="7096125" y="2238375"/>
            <a:ext cx="37623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Important boundary</a:t>
            </a:r>
          </a:p>
        </p:txBody>
      </p:sp>
      <p:sp>
        <p:nvSpPr>
          <p:cNvPr id="15" name="">
            <a:extLst xmlns:a="http://schemas.openxmlformats.org/drawingml/2006/main">
              <a:ext uri="{FF2B5EF4-FFF2-40B4-BE49-F238E27FC236}">
                <a16:creationId xmlns:a16="http://schemas.microsoft.com/office/drawing/2014/main" id="{01DA8929-2CB7-48E2-A7F6-E8DAF644A23D}"/>
              </a:ext>
            </a:extLst>
          </p:cNvPr>
          <p:cNvSpPr>
            <a:spLocks xmlns:a="http://schemas.openxmlformats.org/drawingml/2006/main" noGrp="1"/>
          </p:cNvSpPr>
          <p:nvPr/>
        </p:nvSpPr>
        <p:spPr>
          <a:xfrm xmlns:a="http://schemas.openxmlformats.org/drawingml/2006/main">
            <a:off x="7096125" y="2724150"/>
            <a:ext cx="3762375" cy="2047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This is an introduction and field reference. It does not replace certified QPR, ASIST, Mental Health First Aid, VA, or other qualified instruction.</a:t>
            </a:r>
          </a:p>
        </p:txBody>
      </p:sp>
      <p:sp>
        <p:nvSpPr>
          <p:cNvPr id="16" name="">
            <a:extLst xmlns:a="http://schemas.openxmlformats.org/drawingml/2006/main">
              <a:ext uri="{FF2B5EF4-FFF2-40B4-BE49-F238E27FC236}">
                <a16:creationId xmlns:a16="http://schemas.microsoft.com/office/drawing/2014/main" id="{A698606F-4F3E-426E-8EE1-856AC7A8F8C6}"/>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7" name="">
            <a:extLst xmlns:a="http://schemas.openxmlformats.org/drawingml/2006/main">
              <a:ext uri="{FF2B5EF4-FFF2-40B4-BE49-F238E27FC236}">
                <a16:creationId xmlns:a16="http://schemas.microsoft.com/office/drawing/2014/main" id="{A69F09B4-852F-44EC-9968-B65E21C2EDCC}"/>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02</a:t>
            </a:r>
          </a:p>
        </p:txBody>
      </p:sp>
    </p:spTree>
    <p:extLst>
      <p:ext uri="{BB962C8B-B14F-4D97-AF65-F5344CB8AC3E}">
        <p14:creationId xmlns:p14="http://schemas.microsoft.com/office/powerpoint/2010/main" val="41636259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111E33E-F11E-4793-98F8-A8EBA106EDE5}"/>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A39DBC5-ADF1-4D06-AB70-B74F29A4B9C6}"/>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1 • THE SCOPE OF THE PROBLEM</a:t>
            </a:r>
          </a:p>
        </p:txBody>
      </p:sp>
      <p:sp>
        <p:nvSpPr>
          <p:cNvPr id="3" name="">
            <a:extLst xmlns:a="http://schemas.openxmlformats.org/drawingml/2006/main">
              <a:ext uri="{FF2B5EF4-FFF2-40B4-BE49-F238E27FC236}">
                <a16:creationId xmlns:a16="http://schemas.microsoft.com/office/drawing/2014/main" id="{A0DDCFE9-5D0F-4849-A588-EF309BA7A949}"/>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A sustained crisis calls for human action</a:t>
            </a:r>
          </a:p>
        </p:txBody>
      </p:sp>
      <p:sp>
        <p:nvSpPr>
          <p:cNvPr id="4" name="">
            <a:extLst xmlns:a="http://schemas.openxmlformats.org/drawingml/2006/main">
              <a:ext uri="{FF2B5EF4-FFF2-40B4-BE49-F238E27FC236}">
                <a16:creationId xmlns:a16="http://schemas.microsoft.com/office/drawing/2014/main" id="{4A48B47E-C43A-49FF-97CE-C19B7824CBD6}"/>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AD367668-3E12-4DB4-9D6E-475CFD4F5CF8}"/>
              </a:ext>
            </a:extLst>
          </p:cNvPr>
          <p:cNvSpPr>
            <a:spLocks xmlns:a="http://schemas.openxmlformats.org/drawingml/2006/main" noGrp="1"/>
          </p:cNvSpPr>
          <p:nvPr/>
        </p:nvSpPr>
        <p:spPr>
          <a:xfrm xmlns:a="http://schemas.openxmlformats.org/drawingml/2006/main">
            <a:off x="762000" y="2038350"/>
            <a:ext cx="29527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5850" b="1">
                <a:solidFill>
                  <a:srgbClr val="C92032"/>
                </a:solidFill>
              </a:defRPr>
            </a:pPr>
            <a:r>
              <a:rPr sz="5850" b="1">
                <a:solidFill>
                  <a:srgbClr val="C92032"/>
                </a:solidFill>
              </a:rPr>
              <a:t>17.5</a:t>
            </a:r>
          </a:p>
        </p:txBody>
      </p:sp>
      <p:sp>
        <p:nvSpPr>
          <p:cNvPr id="6" name="">
            <a:extLst xmlns:a="http://schemas.openxmlformats.org/drawingml/2006/main">
              <a:ext uri="{FF2B5EF4-FFF2-40B4-BE49-F238E27FC236}">
                <a16:creationId xmlns:a16="http://schemas.microsoft.com/office/drawing/2014/main" id="{E83DABBD-C13D-4254-9CAF-F66CF52193E9}"/>
              </a:ext>
            </a:extLst>
          </p:cNvPr>
          <p:cNvSpPr>
            <a:spLocks xmlns:a="http://schemas.openxmlformats.org/drawingml/2006/main" noGrp="1"/>
          </p:cNvSpPr>
          <p:nvPr/>
        </p:nvSpPr>
        <p:spPr>
          <a:xfrm xmlns:a="http://schemas.openxmlformats.org/drawingml/2006/main">
            <a:off x="781050" y="3143250"/>
            <a:ext cx="333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123D6A"/>
                </a:solidFill>
              </a:defRPr>
            </a:pPr>
            <a:r>
              <a:rPr sz="2100" b="1">
                <a:solidFill>
                  <a:srgbClr val="123D6A"/>
                </a:solidFill>
              </a:rPr>
              <a:t>veterans per day</a:t>
            </a:r>
          </a:p>
        </p:txBody>
      </p:sp>
      <p:sp>
        <p:nvSpPr>
          <p:cNvPr id="7" name="">
            <a:extLst xmlns:a="http://schemas.openxmlformats.org/drawingml/2006/main">
              <a:ext uri="{FF2B5EF4-FFF2-40B4-BE49-F238E27FC236}">
                <a16:creationId xmlns:a16="http://schemas.microsoft.com/office/drawing/2014/main" id="{3B3978D6-1C16-4C25-AAE9-B3E4C094FBFD}"/>
              </a:ext>
            </a:extLst>
          </p:cNvPr>
          <p:cNvSpPr>
            <a:spLocks xmlns:a="http://schemas.openxmlformats.org/drawingml/2006/main" noGrp="1"/>
          </p:cNvSpPr>
          <p:nvPr/>
        </p:nvSpPr>
        <p:spPr>
          <a:xfrm xmlns:a="http://schemas.openxmlformats.org/drawingml/2006/main">
            <a:off x="781050" y="3667125"/>
            <a:ext cx="4381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a:solidFill>
                  <a:srgbClr val="17212B"/>
                </a:solidFill>
              </a:defRPr>
            </a:pPr>
            <a:r>
              <a:rPr sz="1800" b="0">
                <a:solidFill>
                  <a:srgbClr val="17212B"/>
                </a:solidFill>
              </a:rPr>
              <a:t>6,398 veteran suicide deaths in 2023</a:t>
            </a:r>
          </a:p>
        </p:txBody>
      </p:sp>
      <p:sp>
        <p:nvSpPr>
          <p:cNvPr id="8" name="">
            <a:extLst xmlns:a="http://schemas.openxmlformats.org/drawingml/2006/main">
              <a:ext uri="{FF2B5EF4-FFF2-40B4-BE49-F238E27FC236}">
                <a16:creationId xmlns:a16="http://schemas.microsoft.com/office/drawing/2014/main" id="{3A769392-50E4-43F0-AC0A-D9CF8AC3DF8C}"/>
              </a:ext>
            </a:extLst>
          </p:cNvPr>
          <p:cNvSpPr>
            <a:spLocks xmlns:a="http://schemas.openxmlformats.org/drawingml/2006/main" noGrp="1"/>
          </p:cNvSpPr>
          <p:nvPr/>
        </p:nvSpPr>
        <p:spPr>
          <a:xfrm xmlns:a="http://schemas.openxmlformats.org/drawingml/2006/main">
            <a:off x="5715000" y="1952625"/>
            <a:ext cx="28575" cy="309562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BC43513C-BFEB-4AC2-A40C-04C23DBD3992}"/>
              </a:ext>
            </a:extLst>
          </p:cNvPr>
          <p:cNvSpPr>
            <a:spLocks xmlns:a="http://schemas.openxmlformats.org/drawingml/2006/main" noGrp="1"/>
          </p:cNvSpPr>
          <p:nvPr/>
        </p:nvSpPr>
        <p:spPr>
          <a:xfrm xmlns:a="http://schemas.openxmlformats.org/drawingml/2006/main">
            <a:off x="6286500" y="2047875"/>
            <a:ext cx="4572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400" b="1">
                <a:solidFill>
                  <a:srgbClr val="123D6A"/>
                </a:solidFill>
              </a:defRPr>
            </a:pPr>
            <a:r>
              <a:rPr sz="2400" b="1">
                <a:solidFill>
                  <a:srgbClr val="123D6A"/>
                </a:solidFill>
              </a:rPr>
              <a:t>Connection matters</a:t>
            </a:r>
          </a:p>
        </p:txBody>
      </p:sp>
      <p:sp>
        <p:nvSpPr>
          <p:cNvPr id="10" name="">
            <a:extLst xmlns:a="http://schemas.openxmlformats.org/drawingml/2006/main">
              <a:ext uri="{FF2B5EF4-FFF2-40B4-BE49-F238E27FC236}">
                <a16:creationId xmlns:a16="http://schemas.microsoft.com/office/drawing/2014/main" id="{C1692F89-35D5-46C7-81BE-3BB4EAFE23A6}"/>
              </a:ext>
            </a:extLst>
          </p:cNvPr>
          <p:cNvSpPr>
            <a:spLocks xmlns:a="http://schemas.openxmlformats.org/drawingml/2006/main" noGrp="1"/>
          </p:cNvSpPr>
          <p:nvPr/>
        </p:nvSpPr>
        <p:spPr>
          <a:xfrm xmlns:a="http://schemas.openxmlformats.org/drawingml/2006/main">
            <a:off x="6286500" y="2714625"/>
            <a:ext cx="457200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0">
                <a:solidFill>
                  <a:srgbClr val="17212B"/>
                </a:solidFill>
              </a:defRPr>
            </a:pPr>
            <a:r>
              <a:rPr sz="2100" b="0">
                <a:solidFill>
                  <a:srgbClr val="17212B"/>
                </a:solidFill>
              </a:rPr>
              <a:t>A suicide loss affects families, friends, Gold Star households, and survivors. Ongoing support and check-ins are part of suicide prevention.</a:t>
            </a:r>
          </a:p>
        </p:txBody>
      </p:sp>
      <p:sp>
        <p:nvSpPr>
          <p:cNvPr id="11" name="">
            <a:extLst xmlns:a="http://schemas.openxmlformats.org/drawingml/2006/main">
              <a:ext uri="{FF2B5EF4-FFF2-40B4-BE49-F238E27FC236}">
                <a16:creationId xmlns:a16="http://schemas.microsoft.com/office/drawing/2014/main" id="{C02CFDB5-45DF-4FA6-99FD-CA7EAABEA915}"/>
              </a:ext>
            </a:extLst>
          </p:cNvPr>
          <p:cNvSpPr>
            <a:spLocks xmlns:a="http://schemas.openxmlformats.org/drawingml/2006/main" noGrp="1"/>
          </p:cNvSpPr>
          <p:nvPr/>
        </p:nvSpPr>
        <p:spPr>
          <a:xfrm xmlns:a="http://schemas.openxmlformats.org/drawingml/2006/main">
            <a:off x="6286500" y="4572000"/>
            <a:ext cx="4572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556371"/>
                </a:solidFill>
              </a:defRPr>
            </a:pPr>
            <a:r>
              <a:rPr sz="1725" b="1">
                <a:solidFill>
                  <a:srgbClr val="556371"/>
                </a:solidFill>
              </a:rPr>
              <a:t>Statistics explain the urgency. They do not replace listening, presence, and follow-through.</a:t>
            </a:r>
          </a:p>
        </p:txBody>
      </p:sp>
      <p:sp>
        <p:nvSpPr>
          <p:cNvPr id="12" name="">
            <a:extLst xmlns:a="http://schemas.openxmlformats.org/drawingml/2006/main">
              <a:ext uri="{FF2B5EF4-FFF2-40B4-BE49-F238E27FC236}">
                <a16:creationId xmlns:a16="http://schemas.microsoft.com/office/drawing/2014/main" id="{C0CA7F82-B7EB-435E-A7A2-B415DBC0F5A4}"/>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3" name="">
            <a:extLst xmlns:a="http://schemas.openxmlformats.org/drawingml/2006/main">
              <a:ext uri="{FF2B5EF4-FFF2-40B4-BE49-F238E27FC236}">
                <a16:creationId xmlns:a16="http://schemas.microsoft.com/office/drawing/2014/main" id="{A2ACD9C2-F311-4A57-A5F2-E3BE70FEEE44}"/>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03</a:t>
            </a:r>
          </a:p>
        </p:txBody>
      </p:sp>
    </p:spTree>
    <p:extLst>
      <p:ext uri="{BB962C8B-B14F-4D97-AF65-F5344CB8AC3E}">
        <p14:creationId xmlns:p14="http://schemas.microsoft.com/office/powerpoint/2010/main" val="14181446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9E18516-4F24-4254-9972-10E3EFADDB9B}"/>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9B7EB2D-BFF4-4825-8662-2C477EA7C637}"/>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2 • MYTHS AND FACTS</a:t>
            </a:r>
          </a:p>
        </p:txBody>
      </p:sp>
      <p:sp>
        <p:nvSpPr>
          <p:cNvPr id="3" name="">
            <a:extLst xmlns:a="http://schemas.openxmlformats.org/drawingml/2006/main">
              <a:ext uri="{FF2B5EF4-FFF2-40B4-BE49-F238E27FC236}">
                <a16:creationId xmlns:a16="http://schemas.microsoft.com/office/drawing/2014/main" id="{8DC90E7B-021B-491C-9D40-D7DCE5B0B804}"/>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Asking directly does not put the idea in someone’s head</a:t>
            </a:r>
          </a:p>
        </p:txBody>
      </p:sp>
      <p:sp>
        <p:nvSpPr>
          <p:cNvPr id="4" name="">
            <a:extLst xmlns:a="http://schemas.openxmlformats.org/drawingml/2006/main">
              <a:ext uri="{FF2B5EF4-FFF2-40B4-BE49-F238E27FC236}">
                <a16:creationId xmlns:a16="http://schemas.microsoft.com/office/drawing/2014/main" id="{15907182-BA64-4954-A4AA-520876026FE3}"/>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A93D410C-0D6E-4C7A-8FCD-1FED856EB3E6}"/>
              </a:ext>
            </a:extLst>
          </p:cNvPr>
          <p:cNvSpPr>
            <a:spLocks xmlns:a="http://schemas.openxmlformats.org/drawingml/2006/main" noGrp="1"/>
          </p:cNvSpPr>
          <p:nvPr/>
        </p:nvSpPr>
        <p:spPr>
          <a:xfrm xmlns:a="http://schemas.openxmlformats.org/drawingml/2006/main">
            <a:off x="781050" y="2095500"/>
            <a:ext cx="1714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C92032"/>
                </a:solidFill>
              </a:defRPr>
            </a:pPr>
            <a:r>
              <a:rPr sz="1650" b="1">
                <a:solidFill>
                  <a:srgbClr val="C92032"/>
                </a:solidFill>
              </a:rPr>
              <a:t>MYTH</a:t>
            </a:r>
          </a:p>
        </p:txBody>
      </p:sp>
      <p:sp>
        <p:nvSpPr>
          <p:cNvPr id="6" name="">
            <a:extLst xmlns:a="http://schemas.openxmlformats.org/drawingml/2006/main">
              <a:ext uri="{FF2B5EF4-FFF2-40B4-BE49-F238E27FC236}">
                <a16:creationId xmlns:a16="http://schemas.microsoft.com/office/drawing/2014/main" id="{5069C8C1-AC7B-46B0-80DE-8B2BB0D2718A}"/>
              </a:ext>
            </a:extLst>
          </p:cNvPr>
          <p:cNvSpPr>
            <a:spLocks xmlns:a="http://schemas.openxmlformats.org/drawingml/2006/main" noGrp="1"/>
          </p:cNvSpPr>
          <p:nvPr/>
        </p:nvSpPr>
        <p:spPr>
          <a:xfrm xmlns:a="http://schemas.openxmlformats.org/drawingml/2006/main">
            <a:off x="781050" y="2571750"/>
            <a:ext cx="4572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400" b="1">
                <a:solidFill>
                  <a:srgbClr val="17212B"/>
                </a:solidFill>
              </a:defRPr>
            </a:pPr>
            <a:r>
              <a:rPr sz="2400" b="1">
                <a:solidFill>
                  <a:srgbClr val="17212B"/>
                </a:solidFill>
              </a:rPr>
              <a:t>“If I ask about suicide, I might make it happen.”</a:t>
            </a:r>
          </a:p>
        </p:txBody>
      </p:sp>
      <p:sp>
        <p:nvSpPr>
          <p:cNvPr id="7" name="">
            <a:extLst xmlns:a="http://schemas.openxmlformats.org/drawingml/2006/main">
              <a:ext uri="{FF2B5EF4-FFF2-40B4-BE49-F238E27FC236}">
                <a16:creationId xmlns:a16="http://schemas.microsoft.com/office/drawing/2014/main" id="{86497FA3-D323-45AA-99B3-7C309D93CDBC}"/>
              </a:ext>
            </a:extLst>
          </p:cNvPr>
          <p:cNvSpPr>
            <a:spLocks xmlns:a="http://schemas.openxmlformats.org/drawingml/2006/main" noGrp="1"/>
          </p:cNvSpPr>
          <p:nvPr/>
        </p:nvSpPr>
        <p:spPr>
          <a:xfrm xmlns:a="http://schemas.openxmlformats.org/drawingml/2006/main">
            <a:off x="6477000" y="2095500"/>
            <a:ext cx="1714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287A4B"/>
                </a:solidFill>
              </a:defRPr>
            </a:pPr>
            <a:r>
              <a:rPr sz="1650" b="1">
                <a:solidFill>
                  <a:srgbClr val="287A4B"/>
                </a:solidFill>
              </a:rPr>
              <a:t>FACT</a:t>
            </a:r>
          </a:p>
        </p:txBody>
      </p:sp>
      <p:sp>
        <p:nvSpPr>
          <p:cNvPr id="8" name="">
            <a:extLst xmlns:a="http://schemas.openxmlformats.org/drawingml/2006/main">
              <a:ext uri="{FF2B5EF4-FFF2-40B4-BE49-F238E27FC236}">
                <a16:creationId xmlns:a16="http://schemas.microsoft.com/office/drawing/2014/main" id="{BCB90E62-ABCE-474A-8248-941FC26EF12F}"/>
              </a:ext>
            </a:extLst>
          </p:cNvPr>
          <p:cNvSpPr>
            <a:spLocks xmlns:a="http://schemas.openxmlformats.org/drawingml/2006/main" noGrp="1"/>
          </p:cNvSpPr>
          <p:nvPr/>
        </p:nvSpPr>
        <p:spPr>
          <a:xfrm xmlns:a="http://schemas.openxmlformats.org/drawingml/2006/main">
            <a:off x="6477000" y="2571750"/>
            <a:ext cx="44767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400" b="1">
                <a:solidFill>
                  <a:srgbClr val="17212B"/>
                </a:solidFill>
              </a:defRPr>
            </a:pPr>
            <a:r>
              <a:rPr sz="2400" b="1">
                <a:solidFill>
                  <a:srgbClr val="17212B"/>
                </a:solidFill>
              </a:rPr>
              <a:t>Direct, calm questions do not increase risk. They open a door to an honest conversation and possible help.</a:t>
            </a:r>
          </a:p>
        </p:txBody>
      </p:sp>
      <p:sp>
        <p:nvSpPr>
          <p:cNvPr id="9" name="">
            <a:extLst xmlns:a="http://schemas.openxmlformats.org/drawingml/2006/main">
              <a:ext uri="{FF2B5EF4-FFF2-40B4-BE49-F238E27FC236}">
                <a16:creationId xmlns:a16="http://schemas.microsoft.com/office/drawing/2014/main" id="{A826CB99-385C-437D-835A-326FA9C23B2A}"/>
              </a:ext>
            </a:extLst>
          </p:cNvPr>
          <p:cNvSpPr>
            <a:spLocks xmlns:a="http://schemas.openxmlformats.org/drawingml/2006/main" noGrp="1"/>
          </p:cNvSpPr>
          <p:nvPr/>
        </p:nvSpPr>
        <p:spPr>
          <a:xfrm xmlns:a="http://schemas.openxmlformats.org/drawingml/2006/main">
            <a:off x="6477000" y="4572000"/>
            <a:ext cx="4476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123D6A"/>
                </a:solidFill>
              </a:defRPr>
            </a:pPr>
            <a:r>
              <a:rPr sz="1875" b="1">
                <a:solidFill>
                  <a:srgbClr val="123D6A"/>
                </a:solidFill>
              </a:rPr>
              <a:t>Recommended: “Are you thinking about suicide?”</a:t>
            </a:r>
          </a:p>
        </p:txBody>
      </p:sp>
      <p:sp>
        <p:nvSpPr>
          <p:cNvPr id="10" name="">
            <a:extLst xmlns:a="http://schemas.openxmlformats.org/drawingml/2006/main">
              <a:ext uri="{FF2B5EF4-FFF2-40B4-BE49-F238E27FC236}">
                <a16:creationId xmlns:a16="http://schemas.microsoft.com/office/drawing/2014/main" id="{320DC432-37DA-4F96-9196-0099B5613E79}"/>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1" name="">
            <a:extLst xmlns:a="http://schemas.openxmlformats.org/drawingml/2006/main">
              <a:ext uri="{FF2B5EF4-FFF2-40B4-BE49-F238E27FC236}">
                <a16:creationId xmlns:a16="http://schemas.microsoft.com/office/drawing/2014/main" id="{CF205B9F-EBFB-4E5F-84A5-19E7362DA182}"/>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04</a:t>
            </a:r>
          </a:p>
        </p:txBody>
      </p:sp>
    </p:spTree>
    <p:extLst>
      <p:ext uri="{BB962C8B-B14F-4D97-AF65-F5344CB8AC3E}">
        <p14:creationId xmlns:p14="http://schemas.microsoft.com/office/powerpoint/2010/main" val="34763853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993CBC8-DC42-4816-BEB2-DDA803BB809A}"/>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B7EF145-CB7D-409C-80CB-43924C27E0E8}"/>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2 • MYTHS AND FACTS</a:t>
            </a:r>
          </a:p>
        </p:txBody>
      </p:sp>
      <p:sp>
        <p:nvSpPr>
          <p:cNvPr id="3" name="">
            <a:extLst xmlns:a="http://schemas.openxmlformats.org/drawingml/2006/main">
              <a:ext uri="{FF2B5EF4-FFF2-40B4-BE49-F238E27FC236}">
                <a16:creationId xmlns:a16="http://schemas.microsoft.com/office/drawing/2014/main" id="{C54E48B2-28D0-40B4-9704-CFC291056654}"/>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Take every mention and every meaningful change seriously</a:t>
            </a:r>
          </a:p>
        </p:txBody>
      </p:sp>
      <p:sp>
        <p:nvSpPr>
          <p:cNvPr id="4" name="">
            <a:extLst xmlns:a="http://schemas.openxmlformats.org/drawingml/2006/main">
              <a:ext uri="{FF2B5EF4-FFF2-40B4-BE49-F238E27FC236}">
                <a16:creationId xmlns:a16="http://schemas.microsoft.com/office/drawing/2014/main" id="{D8B1C642-1148-4DB5-AF38-34D816B7767E}"/>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5BBD9826-CBC9-4350-BA70-B45226ACA1C2}"/>
              </a:ext>
            </a:extLst>
          </p:cNvPr>
          <p:cNvSpPr>
            <a:spLocks xmlns:a="http://schemas.openxmlformats.org/drawingml/2006/main" noGrp="1"/>
          </p:cNvSpPr>
          <p:nvPr/>
        </p:nvSpPr>
        <p:spPr>
          <a:xfrm xmlns:a="http://schemas.openxmlformats.org/drawingml/2006/main">
            <a:off x="781050" y="19526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C92032"/>
                </a:solidFill>
              </a:defRPr>
            </a:pPr>
            <a:r>
              <a:rPr sz="2100" b="1">
                <a:solidFill>
                  <a:srgbClr val="C92032"/>
                </a:solidFill>
              </a:rPr>
              <a:t>•</a:t>
            </a:r>
          </a:p>
        </p:txBody>
      </p:sp>
      <p:sp>
        <p:nvSpPr>
          <p:cNvPr id="6" name="">
            <a:extLst xmlns:a="http://schemas.openxmlformats.org/drawingml/2006/main">
              <a:ext uri="{FF2B5EF4-FFF2-40B4-BE49-F238E27FC236}">
                <a16:creationId xmlns:a16="http://schemas.microsoft.com/office/drawing/2014/main" id="{F6144D16-CB3D-47D6-9992-6868C76FA342}"/>
              </a:ext>
            </a:extLst>
          </p:cNvPr>
          <p:cNvSpPr>
            <a:spLocks xmlns:a="http://schemas.openxmlformats.org/drawingml/2006/main" noGrp="1"/>
          </p:cNvSpPr>
          <p:nvPr/>
        </p:nvSpPr>
        <p:spPr>
          <a:xfrm xmlns:a="http://schemas.openxmlformats.org/drawingml/2006/main">
            <a:off x="1143000" y="1952625"/>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0">
                <a:solidFill>
                  <a:srgbClr val="17212B"/>
                </a:solidFill>
              </a:defRPr>
            </a:pPr>
            <a:r>
              <a:rPr sz="1950" b="0">
                <a:solidFill>
                  <a:srgbClr val="17212B"/>
                </a:solidFill>
              </a:rPr>
              <a:t>Talking about suicide is not “just seeking attention.”</a:t>
            </a:r>
          </a:p>
        </p:txBody>
      </p:sp>
      <p:sp>
        <p:nvSpPr>
          <p:cNvPr id="7" name="">
            <a:extLst xmlns:a="http://schemas.openxmlformats.org/drawingml/2006/main">
              <a:ext uri="{FF2B5EF4-FFF2-40B4-BE49-F238E27FC236}">
                <a16:creationId xmlns:a16="http://schemas.microsoft.com/office/drawing/2014/main" id="{E543C9A8-66E2-4A33-8140-D8C6DFFC5E6A}"/>
              </a:ext>
            </a:extLst>
          </p:cNvPr>
          <p:cNvSpPr>
            <a:spLocks xmlns:a="http://schemas.openxmlformats.org/drawingml/2006/main" noGrp="1"/>
          </p:cNvSpPr>
          <p:nvPr/>
        </p:nvSpPr>
        <p:spPr>
          <a:xfrm xmlns:a="http://schemas.openxmlformats.org/drawingml/2006/main">
            <a:off x="781050" y="28194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C92032"/>
                </a:solidFill>
              </a:defRPr>
            </a:pPr>
            <a:r>
              <a:rPr sz="2100" b="1">
                <a:solidFill>
                  <a:srgbClr val="C92032"/>
                </a:solidFill>
              </a:rPr>
              <a:t>•</a:t>
            </a:r>
          </a:p>
        </p:txBody>
      </p:sp>
      <p:sp>
        <p:nvSpPr>
          <p:cNvPr id="8" name="">
            <a:extLst xmlns:a="http://schemas.openxmlformats.org/drawingml/2006/main">
              <a:ext uri="{FF2B5EF4-FFF2-40B4-BE49-F238E27FC236}">
                <a16:creationId xmlns:a16="http://schemas.microsoft.com/office/drawing/2014/main" id="{1648F2F6-963B-4ED3-AADA-7EA72319EE1D}"/>
              </a:ext>
            </a:extLst>
          </p:cNvPr>
          <p:cNvSpPr>
            <a:spLocks xmlns:a="http://schemas.openxmlformats.org/drawingml/2006/main" noGrp="1"/>
          </p:cNvSpPr>
          <p:nvPr/>
        </p:nvSpPr>
        <p:spPr>
          <a:xfrm xmlns:a="http://schemas.openxmlformats.org/drawingml/2006/main">
            <a:off x="1143000" y="281940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0">
                <a:solidFill>
                  <a:srgbClr val="17212B"/>
                </a:solidFill>
              </a:defRPr>
            </a:pPr>
            <a:r>
              <a:rPr sz="1950" b="0">
                <a:solidFill>
                  <a:srgbClr val="17212B"/>
                </a:solidFill>
              </a:rPr>
              <a:t>Warning signs often appear in the days or weeks beforehand.</a:t>
            </a:r>
          </a:p>
        </p:txBody>
      </p:sp>
      <p:sp>
        <p:nvSpPr>
          <p:cNvPr id="9" name="">
            <a:extLst xmlns:a="http://schemas.openxmlformats.org/drawingml/2006/main">
              <a:ext uri="{FF2B5EF4-FFF2-40B4-BE49-F238E27FC236}">
                <a16:creationId xmlns:a16="http://schemas.microsoft.com/office/drawing/2014/main" id="{EC95ED34-D05A-4FD7-8CE0-EA4D146D8FC5}"/>
              </a:ext>
            </a:extLst>
          </p:cNvPr>
          <p:cNvSpPr>
            <a:spLocks xmlns:a="http://schemas.openxmlformats.org/drawingml/2006/main" noGrp="1"/>
          </p:cNvSpPr>
          <p:nvPr/>
        </p:nvSpPr>
        <p:spPr>
          <a:xfrm xmlns:a="http://schemas.openxmlformats.org/drawingml/2006/main">
            <a:off x="781050" y="368617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C92032"/>
                </a:solidFill>
              </a:defRPr>
            </a:pPr>
            <a:r>
              <a:rPr sz="2100" b="1">
                <a:solidFill>
                  <a:srgbClr val="C92032"/>
                </a:solidFill>
              </a:rPr>
              <a:t>•</a:t>
            </a:r>
          </a:p>
        </p:txBody>
      </p:sp>
      <p:sp>
        <p:nvSpPr>
          <p:cNvPr id="10" name="">
            <a:extLst xmlns:a="http://schemas.openxmlformats.org/drawingml/2006/main">
              <a:ext uri="{FF2B5EF4-FFF2-40B4-BE49-F238E27FC236}">
                <a16:creationId xmlns:a16="http://schemas.microsoft.com/office/drawing/2014/main" id="{5433D3E8-3308-4EF8-B7DF-AF7CE489375B}"/>
              </a:ext>
            </a:extLst>
          </p:cNvPr>
          <p:cNvSpPr>
            <a:spLocks xmlns:a="http://schemas.openxmlformats.org/drawingml/2006/main" noGrp="1"/>
          </p:cNvSpPr>
          <p:nvPr/>
        </p:nvSpPr>
        <p:spPr>
          <a:xfrm xmlns:a="http://schemas.openxmlformats.org/drawingml/2006/main">
            <a:off x="1143000" y="3686175"/>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0">
                <a:solidFill>
                  <a:srgbClr val="17212B"/>
                </a:solidFill>
              </a:defRPr>
            </a:pPr>
            <a:r>
              <a:rPr sz="1950" b="0">
                <a:solidFill>
                  <a:srgbClr val="17212B"/>
                </a:solidFill>
              </a:rPr>
              <a:t>Suicidal crises are often temporary; connection and reduced access to lethal means can save lives.</a:t>
            </a:r>
          </a:p>
        </p:txBody>
      </p:sp>
      <p:sp>
        <p:nvSpPr>
          <p:cNvPr id="11" name="">
            <a:extLst xmlns:a="http://schemas.openxmlformats.org/drawingml/2006/main">
              <a:ext uri="{FF2B5EF4-FFF2-40B4-BE49-F238E27FC236}">
                <a16:creationId xmlns:a16="http://schemas.microsoft.com/office/drawing/2014/main" id="{755DE539-1F7A-46ED-9B37-5F33CF260EF7}"/>
              </a:ext>
            </a:extLst>
          </p:cNvPr>
          <p:cNvSpPr>
            <a:spLocks xmlns:a="http://schemas.openxmlformats.org/drawingml/2006/main" noGrp="1"/>
          </p:cNvSpPr>
          <p:nvPr/>
        </p:nvSpPr>
        <p:spPr>
          <a:xfrm xmlns:a="http://schemas.openxmlformats.org/drawingml/2006/main">
            <a:off x="781050" y="45529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C92032"/>
                </a:solidFill>
              </a:defRPr>
            </a:pPr>
            <a:r>
              <a:rPr sz="2100" b="1">
                <a:solidFill>
                  <a:srgbClr val="C92032"/>
                </a:solidFill>
              </a:rPr>
              <a:t>•</a:t>
            </a:r>
          </a:p>
        </p:txBody>
      </p:sp>
      <p:sp>
        <p:nvSpPr>
          <p:cNvPr id="12" name="">
            <a:extLst xmlns:a="http://schemas.openxmlformats.org/drawingml/2006/main">
              <a:ext uri="{FF2B5EF4-FFF2-40B4-BE49-F238E27FC236}">
                <a16:creationId xmlns:a16="http://schemas.microsoft.com/office/drawing/2014/main" id="{4AD58501-EECD-4234-A80A-FBE4BD7A7FFC}"/>
              </a:ext>
            </a:extLst>
          </p:cNvPr>
          <p:cNvSpPr>
            <a:spLocks xmlns:a="http://schemas.openxmlformats.org/drawingml/2006/main" noGrp="1"/>
          </p:cNvSpPr>
          <p:nvPr/>
        </p:nvSpPr>
        <p:spPr>
          <a:xfrm xmlns:a="http://schemas.openxmlformats.org/drawingml/2006/main">
            <a:off x="1143000" y="455295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0">
                <a:solidFill>
                  <a:srgbClr val="17212B"/>
                </a:solidFill>
              </a:defRPr>
            </a:pPr>
            <a:r>
              <a:rPr sz="1950" b="0">
                <a:solidFill>
                  <a:srgbClr val="17212B"/>
                </a:solidFill>
              </a:rPr>
              <a:t>You do not have to be a clinician to notice, ask, stay, and connect.</a:t>
            </a:r>
          </a:p>
        </p:txBody>
      </p:sp>
      <p:sp>
        <p:nvSpPr>
          <p:cNvPr id="13" name="">
            <a:extLst xmlns:a="http://schemas.openxmlformats.org/drawingml/2006/main">
              <a:ext uri="{FF2B5EF4-FFF2-40B4-BE49-F238E27FC236}">
                <a16:creationId xmlns:a16="http://schemas.microsoft.com/office/drawing/2014/main" id="{323570BB-0B76-41F4-9580-92BBB3EDB0E7}"/>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4" name="">
            <a:extLst xmlns:a="http://schemas.openxmlformats.org/drawingml/2006/main">
              <a:ext uri="{FF2B5EF4-FFF2-40B4-BE49-F238E27FC236}">
                <a16:creationId xmlns:a16="http://schemas.microsoft.com/office/drawing/2014/main" id="{9FAEE05A-F1F3-4FC4-BE5F-B620EB125AFC}"/>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05</a:t>
            </a:r>
          </a:p>
        </p:txBody>
      </p:sp>
    </p:spTree>
    <p:extLst>
      <p:ext uri="{BB962C8B-B14F-4D97-AF65-F5344CB8AC3E}">
        <p14:creationId xmlns:p14="http://schemas.microsoft.com/office/powerpoint/2010/main" val="129256745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3656A1D-9E57-425A-9602-03DAE956367D}"/>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9FDAC26-A91C-4B45-A88E-F72B210E967D}"/>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3 • WARNING SIGNS</a:t>
            </a:r>
          </a:p>
        </p:txBody>
      </p:sp>
      <p:sp>
        <p:nvSpPr>
          <p:cNvPr id="3" name="">
            <a:extLst xmlns:a="http://schemas.openxmlformats.org/drawingml/2006/main">
              <a:ext uri="{FF2B5EF4-FFF2-40B4-BE49-F238E27FC236}">
                <a16:creationId xmlns:a16="http://schemas.microsoft.com/office/drawing/2014/main" id="{64D37979-ADED-4BA9-8DF5-B7FAD56A1377}"/>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Listen for words that signal pain, burden, or hopelessness</a:t>
            </a:r>
          </a:p>
        </p:txBody>
      </p:sp>
      <p:sp>
        <p:nvSpPr>
          <p:cNvPr id="4" name="">
            <a:extLst xmlns:a="http://schemas.openxmlformats.org/drawingml/2006/main">
              <a:ext uri="{FF2B5EF4-FFF2-40B4-BE49-F238E27FC236}">
                <a16:creationId xmlns:a16="http://schemas.microsoft.com/office/drawing/2014/main" id="{8AC40DA4-75BB-4703-9391-BDF7F598219E}"/>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F14673C4-F624-43D8-A4B8-7C74E52A2400}"/>
              </a:ext>
            </a:extLst>
          </p:cNvPr>
          <p:cNvSpPr>
            <a:spLocks xmlns:a="http://schemas.openxmlformats.org/drawingml/2006/main" noGrp="1"/>
          </p:cNvSpPr>
          <p:nvPr/>
        </p:nvSpPr>
        <p:spPr>
          <a:xfrm xmlns:a="http://schemas.openxmlformats.org/drawingml/2006/main">
            <a:off x="781050" y="20955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1">
                <a:solidFill>
                  <a:srgbClr val="C92032"/>
                </a:solidFill>
              </a:defRPr>
            </a:pPr>
            <a:r>
              <a:rPr sz="2175" b="1">
                <a:solidFill>
                  <a:srgbClr val="C92032"/>
                </a:solidFill>
              </a:rPr>
              <a:t>•</a:t>
            </a:r>
          </a:p>
        </p:txBody>
      </p:sp>
      <p:sp>
        <p:nvSpPr>
          <p:cNvPr id="6" name="">
            <a:extLst xmlns:a="http://schemas.openxmlformats.org/drawingml/2006/main">
              <a:ext uri="{FF2B5EF4-FFF2-40B4-BE49-F238E27FC236}">
                <a16:creationId xmlns:a16="http://schemas.microsoft.com/office/drawing/2014/main" id="{020A9F5D-A98A-4D3A-87A9-3018BD7905B2}"/>
              </a:ext>
            </a:extLst>
          </p:cNvPr>
          <p:cNvSpPr>
            <a:spLocks xmlns:a="http://schemas.openxmlformats.org/drawingml/2006/main" noGrp="1"/>
          </p:cNvSpPr>
          <p:nvPr/>
        </p:nvSpPr>
        <p:spPr>
          <a:xfrm xmlns:a="http://schemas.openxmlformats.org/drawingml/2006/main">
            <a:off x="1143000" y="2095500"/>
            <a:ext cx="4591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0">
                <a:solidFill>
                  <a:srgbClr val="17212B"/>
                </a:solidFill>
              </a:defRPr>
            </a:pPr>
            <a:r>
              <a:rPr sz="2025" b="0">
                <a:solidFill>
                  <a:srgbClr val="17212B"/>
                </a:solidFill>
              </a:rPr>
              <a:t>Wanting to die or having no reason to live</a:t>
            </a:r>
          </a:p>
        </p:txBody>
      </p:sp>
      <p:sp>
        <p:nvSpPr>
          <p:cNvPr id="7" name="">
            <a:extLst xmlns:a="http://schemas.openxmlformats.org/drawingml/2006/main">
              <a:ext uri="{FF2B5EF4-FFF2-40B4-BE49-F238E27FC236}">
                <a16:creationId xmlns:a16="http://schemas.microsoft.com/office/drawing/2014/main" id="{C5E05C19-707D-41E5-979A-C0831B7E80F0}"/>
              </a:ext>
            </a:extLst>
          </p:cNvPr>
          <p:cNvSpPr>
            <a:spLocks xmlns:a="http://schemas.openxmlformats.org/drawingml/2006/main" noGrp="1"/>
          </p:cNvSpPr>
          <p:nvPr/>
        </p:nvSpPr>
        <p:spPr>
          <a:xfrm xmlns:a="http://schemas.openxmlformats.org/drawingml/2006/main">
            <a:off x="781050" y="29908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1">
                <a:solidFill>
                  <a:srgbClr val="C92032"/>
                </a:solidFill>
              </a:defRPr>
            </a:pPr>
            <a:r>
              <a:rPr sz="2175" b="1">
                <a:solidFill>
                  <a:srgbClr val="C92032"/>
                </a:solidFill>
              </a:rPr>
              <a:t>•</a:t>
            </a:r>
          </a:p>
        </p:txBody>
      </p:sp>
      <p:sp>
        <p:nvSpPr>
          <p:cNvPr id="8" name="">
            <a:extLst xmlns:a="http://schemas.openxmlformats.org/drawingml/2006/main">
              <a:ext uri="{FF2B5EF4-FFF2-40B4-BE49-F238E27FC236}">
                <a16:creationId xmlns:a16="http://schemas.microsoft.com/office/drawing/2014/main" id="{15C50352-ABCB-4CAC-A85C-3C33D085921F}"/>
              </a:ext>
            </a:extLst>
          </p:cNvPr>
          <p:cNvSpPr>
            <a:spLocks xmlns:a="http://schemas.openxmlformats.org/drawingml/2006/main" noGrp="1"/>
          </p:cNvSpPr>
          <p:nvPr/>
        </p:nvSpPr>
        <p:spPr>
          <a:xfrm xmlns:a="http://schemas.openxmlformats.org/drawingml/2006/main">
            <a:off x="1143000" y="2990850"/>
            <a:ext cx="4591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0">
                <a:solidFill>
                  <a:srgbClr val="17212B"/>
                </a:solidFill>
              </a:defRPr>
            </a:pPr>
            <a:r>
              <a:rPr sz="2025" b="0">
                <a:solidFill>
                  <a:srgbClr val="17212B"/>
                </a:solidFill>
              </a:rPr>
              <a:t>Feeling trapped or in unbearable pain</a:t>
            </a:r>
          </a:p>
        </p:txBody>
      </p:sp>
      <p:sp>
        <p:nvSpPr>
          <p:cNvPr id="9" name="">
            <a:extLst xmlns:a="http://schemas.openxmlformats.org/drawingml/2006/main">
              <a:ext uri="{FF2B5EF4-FFF2-40B4-BE49-F238E27FC236}">
                <a16:creationId xmlns:a16="http://schemas.microsoft.com/office/drawing/2014/main" id="{6DB080F6-96D1-4D2B-8D79-55DDEC219CD6}"/>
              </a:ext>
            </a:extLst>
          </p:cNvPr>
          <p:cNvSpPr>
            <a:spLocks xmlns:a="http://schemas.openxmlformats.org/drawingml/2006/main" noGrp="1"/>
          </p:cNvSpPr>
          <p:nvPr/>
        </p:nvSpPr>
        <p:spPr>
          <a:xfrm xmlns:a="http://schemas.openxmlformats.org/drawingml/2006/main">
            <a:off x="781050" y="38862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1">
                <a:solidFill>
                  <a:srgbClr val="C92032"/>
                </a:solidFill>
              </a:defRPr>
            </a:pPr>
            <a:r>
              <a:rPr sz="2175" b="1">
                <a:solidFill>
                  <a:srgbClr val="C92032"/>
                </a:solidFill>
              </a:rPr>
              <a:t>•</a:t>
            </a:r>
          </a:p>
        </p:txBody>
      </p:sp>
      <p:sp>
        <p:nvSpPr>
          <p:cNvPr id="10" name="">
            <a:extLst xmlns:a="http://schemas.openxmlformats.org/drawingml/2006/main">
              <a:ext uri="{FF2B5EF4-FFF2-40B4-BE49-F238E27FC236}">
                <a16:creationId xmlns:a16="http://schemas.microsoft.com/office/drawing/2014/main" id="{CD3D807C-DDE8-4A0A-8BCB-D25766A758B3}"/>
              </a:ext>
            </a:extLst>
          </p:cNvPr>
          <p:cNvSpPr>
            <a:spLocks xmlns:a="http://schemas.openxmlformats.org/drawingml/2006/main" noGrp="1"/>
          </p:cNvSpPr>
          <p:nvPr/>
        </p:nvSpPr>
        <p:spPr>
          <a:xfrm xmlns:a="http://schemas.openxmlformats.org/drawingml/2006/main">
            <a:off x="1143000" y="3886200"/>
            <a:ext cx="4591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0">
                <a:solidFill>
                  <a:srgbClr val="17212B"/>
                </a:solidFill>
              </a:defRPr>
            </a:pPr>
            <a:r>
              <a:rPr sz="2025" b="0">
                <a:solidFill>
                  <a:srgbClr val="17212B"/>
                </a:solidFill>
              </a:rPr>
              <a:t>Believing others would be better off without them</a:t>
            </a:r>
          </a:p>
        </p:txBody>
      </p:sp>
      <p:sp>
        <p:nvSpPr>
          <p:cNvPr id="11" name="">
            <a:extLst xmlns:a="http://schemas.openxmlformats.org/drawingml/2006/main">
              <a:ext uri="{FF2B5EF4-FFF2-40B4-BE49-F238E27FC236}">
                <a16:creationId xmlns:a16="http://schemas.microsoft.com/office/drawing/2014/main" id="{FC422AF4-EC98-476B-B67A-49F084A4D10B}"/>
              </a:ext>
            </a:extLst>
          </p:cNvPr>
          <p:cNvSpPr>
            <a:spLocks xmlns:a="http://schemas.openxmlformats.org/drawingml/2006/main" noGrp="1"/>
          </p:cNvSpPr>
          <p:nvPr/>
        </p:nvSpPr>
        <p:spPr>
          <a:xfrm xmlns:a="http://schemas.openxmlformats.org/drawingml/2006/main">
            <a:off x="781050" y="47815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1">
                <a:solidFill>
                  <a:srgbClr val="C92032"/>
                </a:solidFill>
              </a:defRPr>
            </a:pPr>
            <a:r>
              <a:rPr sz="2175" b="1">
                <a:solidFill>
                  <a:srgbClr val="C92032"/>
                </a:solidFill>
              </a:rPr>
              <a:t>•</a:t>
            </a:r>
          </a:p>
        </p:txBody>
      </p:sp>
      <p:sp>
        <p:nvSpPr>
          <p:cNvPr id="12" name="">
            <a:extLst xmlns:a="http://schemas.openxmlformats.org/drawingml/2006/main">
              <a:ext uri="{FF2B5EF4-FFF2-40B4-BE49-F238E27FC236}">
                <a16:creationId xmlns:a16="http://schemas.microsoft.com/office/drawing/2014/main" id="{751DB4CE-20DA-4088-8BC7-AAEE678400EA}"/>
              </a:ext>
            </a:extLst>
          </p:cNvPr>
          <p:cNvSpPr>
            <a:spLocks xmlns:a="http://schemas.openxmlformats.org/drawingml/2006/main" noGrp="1"/>
          </p:cNvSpPr>
          <p:nvPr/>
        </p:nvSpPr>
        <p:spPr>
          <a:xfrm xmlns:a="http://schemas.openxmlformats.org/drawingml/2006/main">
            <a:off x="1143000" y="4781550"/>
            <a:ext cx="4591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0">
                <a:solidFill>
                  <a:srgbClr val="17212B"/>
                </a:solidFill>
              </a:defRPr>
            </a:pPr>
            <a:r>
              <a:rPr sz="2025" b="0">
                <a:solidFill>
                  <a:srgbClr val="17212B"/>
                </a:solidFill>
              </a:rPr>
              <a:t>Saying goodbye as if for the last time</a:t>
            </a:r>
          </a:p>
        </p:txBody>
      </p:sp>
      <p:sp>
        <p:nvSpPr>
          <p:cNvPr id="13" name="">
            <a:extLst xmlns:a="http://schemas.openxmlformats.org/drawingml/2006/main">
              <a:ext uri="{FF2B5EF4-FFF2-40B4-BE49-F238E27FC236}">
                <a16:creationId xmlns:a16="http://schemas.microsoft.com/office/drawing/2014/main" id="{F85CA100-4BB6-454B-8BBC-C1DA5FA2CD37}"/>
              </a:ext>
            </a:extLst>
          </p:cNvPr>
          <p:cNvSpPr>
            <a:spLocks xmlns:a="http://schemas.openxmlformats.org/drawingml/2006/main" noGrp="1"/>
          </p:cNvSpPr>
          <p:nvPr/>
        </p:nvSpPr>
        <p:spPr>
          <a:xfrm xmlns:a="http://schemas.openxmlformats.org/drawingml/2006/main">
            <a:off x="6477000" y="2095500"/>
            <a:ext cx="4572000" cy="2762250"/>
          </a:xfrm>
          <a:prstGeom xmlns:a="http://schemas.openxmlformats.org/drawingml/2006/main" prst="roundRect">
            <a:avLst>
              <a:gd name="adj" fmla="val 6207"/>
            </a:avLst>
          </a:prstGeom>
          <a:solidFill xmlns:a="http://schemas.openxmlformats.org/drawingml/2006/main">
            <a:srgbClr val="F2F5F8"/>
          </a:solidFill>
          <a:ln xmlns:a="http://schemas.openxmlformats.org/drawingml/2006/main" w="9525">
            <a:solidFill>
              <a:srgbClr val="D9E1E8"/>
            </a:solidFill>
            <a:prstDash val="solid"/>
          </a:ln>
        </p:spPr>
      </p:sp>
      <p:sp>
        <p:nvSpPr>
          <p:cNvPr id="14" name="">
            <a:extLst xmlns:a="http://schemas.openxmlformats.org/drawingml/2006/main">
              <a:ext uri="{FF2B5EF4-FFF2-40B4-BE49-F238E27FC236}">
                <a16:creationId xmlns:a16="http://schemas.microsoft.com/office/drawing/2014/main" id="{01CAB1F4-D3F8-4EBC-AE68-23405FAC8376}"/>
              </a:ext>
            </a:extLst>
          </p:cNvPr>
          <p:cNvSpPr>
            <a:spLocks xmlns:a="http://schemas.openxmlformats.org/drawingml/2006/main" noGrp="1"/>
          </p:cNvSpPr>
          <p:nvPr/>
        </p:nvSpPr>
        <p:spPr>
          <a:xfrm xmlns:a="http://schemas.openxmlformats.org/drawingml/2006/main">
            <a:off x="6762750" y="2333625"/>
            <a:ext cx="4000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One sign is enough</a:t>
            </a:r>
          </a:p>
        </p:txBody>
      </p:sp>
      <p:sp>
        <p:nvSpPr>
          <p:cNvPr id="15" name="">
            <a:extLst xmlns:a="http://schemas.openxmlformats.org/drawingml/2006/main">
              <a:ext uri="{FF2B5EF4-FFF2-40B4-BE49-F238E27FC236}">
                <a16:creationId xmlns:a16="http://schemas.microsoft.com/office/drawing/2014/main" id="{355888E6-943B-4FB8-A933-87C22431776B}"/>
              </a:ext>
            </a:extLst>
          </p:cNvPr>
          <p:cNvSpPr>
            <a:spLocks xmlns:a="http://schemas.openxmlformats.org/drawingml/2006/main" noGrp="1"/>
          </p:cNvSpPr>
          <p:nvPr/>
        </p:nvSpPr>
        <p:spPr>
          <a:xfrm xmlns:a="http://schemas.openxmlformats.org/drawingml/2006/main">
            <a:off x="6762750" y="2819400"/>
            <a:ext cx="4000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A veteran does not need to show every warning sign. One clear change from their usual baseline is reason enough to check in.</a:t>
            </a:r>
          </a:p>
        </p:txBody>
      </p:sp>
      <p:sp>
        <p:nvSpPr>
          <p:cNvPr id="16" name="">
            <a:extLst xmlns:a="http://schemas.openxmlformats.org/drawingml/2006/main">
              <a:ext uri="{FF2B5EF4-FFF2-40B4-BE49-F238E27FC236}">
                <a16:creationId xmlns:a16="http://schemas.microsoft.com/office/drawing/2014/main" id="{C78AA3C4-3414-4E61-84B0-88CE53D02C62}"/>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7" name="">
            <a:extLst xmlns:a="http://schemas.openxmlformats.org/drawingml/2006/main">
              <a:ext uri="{FF2B5EF4-FFF2-40B4-BE49-F238E27FC236}">
                <a16:creationId xmlns:a16="http://schemas.microsoft.com/office/drawing/2014/main" id="{F8A6A720-F9B7-40B9-9170-19CEE28DC6BD}"/>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06</a:t>
            </a:r>
          </a:p>
        </p:txBody>
      </p:sp>
    </p:spTree>
    <p:extLst>
      <p:ext uri="{BB962C8B-B14F-4D97-AF65-F5344CB8AC3E}">
        <p14:creationId xmlns:p14="http://schemas.microsoft.com/office/powerpoint/2010/main" val="21187217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F304E70-56B2-486A-9A1D-8A712B04113A}"/>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1FBE37B-89E8-4364-9937-3246E83AD852}"/>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3 • WARNING SIGNS</a:t>
            </a:r>
          </a:p>
        </p:txBody>
      </p:sp>
      <p:sp>
        <p:nvSpPr>
          <p:cNvPr id="3" name="">
            <a:extLst xmlns:a="http://schemas.openxmlformats.org/drawingml/2006/main">
              <a:ext uri="{FF2B5EF4-FFF2-40B4-BE49-F238E27FC236}">
                <a16:creationId xmlns:a16="http://schemas.microsoft.com/office/drawing/2014/main" id="{4BBE7DB1-8B4B-40F9-87A4-C5A2C9BE0B3A}"/>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Notice behavior changes—not only spoken words</a:t>
            </a:r>
          </a:p>
        </p:txBody>
      </p:sp>
      <p:sp>
        <p:nvSpPr>
          <p:cNvPr id="4" name="">
            <a:extLst xmlns:a="http://schemas.openxmlformats.org/drawingml/2006/main">
              <a:ext uri="{FF2B5EF4-FFF2-40B4-BE49-F238E27FC236}">
                <a16:creationId xmlns:a16="http://schemas.microsoft.com/office/drawing/2014/main" id="{10725AF3-34E2-4199-BE1A-00C9E5A89AD6}"/>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82A4490C-17B9-4457-A20B-75567873AE3A}"/>
              </a:ext>
            </a:extLst>
          </p:cNvPr>
          <p:cNvSpPr>
            <a:spLocks xmlns:a="http://schemas.openxmlformats.org/drawingml/2006/main" noGrp="1"/>
          </p:cNvSpPr>
          <p:nvPr/>
        </p:nvSpPr>
        <p:spPr>
          <a:xfrm xmlns:a="http://schemas.openxmlformats.org/drawingml/2006/main">
            <a:off x="781050" y="185737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6" name="">
            <a:extLst xmlns:a="http://schemas.openxmlformats.org/drawingml/2006/main">
              <a:ext uri="{FF2B5EF4-FFF2-40B4-BE49-F238E27FC236}">
                <a16:creationId xmlns:a16="http://schemas.microsoft.com/office/drawing/2014/main" id="{C7BEF16D-2E01-4DC3-AC1A-2121352E94BC}"/>
              </a:ext>
            </a:extLst>
          </p:cNvPr>
          <p:cNvSpPr>
            <a:spLocks xmlns:a="http://schemas.openxmlformats.org/drawingml/2006/main" noGrp="1"/>
          </p:cNvSpPr>
          <p:nvPr/>
        </p:nvSpPr>
        <p:spPr>
          <a:xfrm xmlns:a="http://schemas.openxmlformats.org/drawingml/2006/main">
            <a:off x="1143000" y="1857375"/>
            <a:ext cx="9925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Withdrawing from people and activities</a:t>
            </a:r>
          </a:p>
        </p:txBody>
      </p:sp>
      <p:sp>
        <p:nvSpPr>
          <p:cNvPr id="7" name="">
            <a:extLst xmlns:a="http://schemas.openxmlformats.org/drawingml/2006/main">
              <a:ext uri="{FF2B5EF4-FFF2-40B4-BE49-F238E27FC236}">
                <a16:creationId xmlns:a16="http://schemas.microsoft.com/office/drawing/2014/main" id="{9C7A953B-826A-4A7D-87AE-F07CEE6FACC1}"/>
              </a:ext>
            </a:extLst>
          </p:cNvPr>
          <p:cNvSpPr>
            <a:spLocks xmlns:a="http://schemas.openxmlformats.org/drawingml/2006/main" noGrp="1"/>
          </p:cNvSpPr>
          <p:nvPr/>
        </p:nvSpPr>
        <p:spPr>
          <a:xfrm xmlns:a="http://schemas.openxmlformats.org/drawingml/2006/main">
            <a:off x="781050" y="26003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8" name="">
            <a:extLst xmlns:a="http://schemas.openxmlformats.org/drawingml/2006/main">
              <a:ext uri="{FF2B5EF4-FFF2-40B4-BE49-F238E27FC236}">
                <a16:creationId xmlns:a16="http://schemas.microsoft.com/office/drawing/2014/main" id="{338318C9-EF39-44F2-9BAC-0E2C2DDB89DE}"/>
              </a:ext>
            </a:extLst>
          </p:cNvPr>
          <p:cNvSpPr>
            <a:spLocks xmlns:a="http://schemas.openxmlformats.org/drawingml/2006/main" noGrp="1"/>
          </p:cNvSpPr>
          <p:nvPr/>
        </p:nvSpPr>
        <p:spPr>
          <a:xfrm xmlns:a="http://schemas.openxmlformats.org/drawingml/2006/main">
            <a:off x="1143000" y="2600325"/>
            <a:ext cx="9925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Giving away prized possessions</a:t>
            </a:r>
          </a:p>
        </p:txBody>
      </p:sp>
      <p:sp>
        <p:nvSpPr>
          <p:cNvPr id="9" name="">
            <a:extLst xmlns:a="http://schemas.openxmlformats.org/drawingml/2006/main">
              <a:ext uri="{FF2B5EF4-FFF2-40B4-BE49-F238E27FC236}">
                <a16:creationId xmlns:a16="http://schemas.microsoft.com/office/drawing/2014/main" id="{0F107DAB-576D-43C5-B3C7-4D39C3D2C112}"/>
              </a:ext>
            </a:extLst>
          </p:cNvPr>
          <p:cNvSpPr>
            <a:spLocks xmlns:a="http://schemas.openxmlformats.org/drawingml/2006/main" noGrp="1"/>
          </p:cNvSpPr>
          <p:nvPr/>
        </p:nvSpPr>
        <p:spPr>
          <a:xfrm xmlns:a="http://schemas.openxmlformats.org/drawingml/2006/main">
            <a:off x="781050" y="334327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10" name="">
            <a:extLst xmlns:a="http://schemas.openxmlformats.org/drawingml/2006/main">
              <a:ext uri="{FF2B5EF4-FFF2-40B4-BE49-F238E27FC236}">
                <a16:creationId xmlns:a16="http://schemas.microsoft.com/office/drawing/2014/main" id="{0CA18EB3-77F8-4BA8-B538-E95EEE7627F5}"/>
              </a:ext>
            </a:extLst>
          </p:cNvPr>
          <p:cNvSpPr>
            <a:spLocks xmlns:a="http://schemas.openxmlformats.org/drawingml/2006/main" noGrp="1"/>
          </p:cNvSpPr>
          <p:nvPr/>
        </p:nvSpPr>
        <p:spPr>
          <a:xfrm xmlns:a="http://schemas.openxmlformats.org/drawingml/2006/main">
            <a:off x="1143000" y="3343275"/>
            <a:ext cx="9925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Increasing alcohol or drug use</a:t>
            </a:r>
          </a:p>
        </p:txBody>
      </p:sp>
      <p:sp>
        <p:nvSpPr>
          <p:cNvPr id="11" name="">
            <a:extLst xmlns:a="http://schemas.openxmlformats.org/drawingml/2006/main">
              <a:ext uri="{FF2B5EF4-FFF2-40B4-BE49-F238E27FC236}">
                <a16:creationId xmlns:a16="http://schemas.microsoft.com/office/drawing/2014/main" id="{7AF10749-6003-4287-8F3C-BCA7423EBFB0}"/>
              </a:ext>
            </a:extLst>
          </p:cNvPr>
          <p:cNvSpPr>
            <a:spLocks xmlns:a="http://schemas.openxmlformats.org/drawingml/2006/main" noGrp="1"/>
          </p:cNvSpPr>
          <p:nvPr/>
        </p:nvSpPr>
        <p:spPr>
          <a:xfrm xmlns:a="http://schemas.openxmlformats.org/drawingml/2006/main">
            <a:off x="781050" y="40862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12" name="">
            <a:extLst xmlns:a="http://schemas.openxmlformats.org/drawingml/2006/main">
              <a:ext uri="{FF2B5EF4-FFF2-40B4-BE49-F238E27FC236}">
                <a16:creationId xmlns:a16="http://schemas.microsoft.com/office/drawing/2014/main" id="{2FB1B5A9-6D78-482E-8CCE-590ACEA848E6}"/>
              </a:ext>
            </a:extLst>
          </p:cNvPr>
          <p:cNvSpPr>
            <a:spLocks xmlns:a="http://schemas.openxmlformats.org/drawingml/2006/main" noGrp="1"/>
          </p:cNvSpPr>
          <p:nvPr/>
        </p:nvSpPr>
        <p:spPr>
          <a:xfrm xmlns:a="http://schemas.openxmlformats.org/drawingml/2006/main">
            <a:off x="1143000" y="4086225"/>
            <a:ext cx="9925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Taking unusual risks or showing extreme mood swings</a:t>
            </a:r>
          </a:p>
        </p:txBody>
      </p:sp>
      <p:sp>
        <p:nvSpPr>
          <p:cNvPr id="13" name="">
            <a:extLst xmlns:a="http://schemas.openxmlformats.org/drawingml/2006/main">
              <a:ext uri="{FF2B5EF4-FFF2-40B4-BE49-F238E27FC236}">
                <a16:creationId xmlns:a16="http://schemas.microsoft.com/office/drawing/2014/main" id="{FB4ACCAC-74B7-47B1-87F5-F672FB94D654}"/>
              </a:ext>
            </a:extLst>
          </p:cNvPr>
          <p:cNvSpPr>
            <a:spLocks xmlns:a="http://schemas.openxmlformats.org/drawingml/2006/main" noGrp="1"/>
          </p:cNvSpPr>
          <p:nvPr/>
        </p:nvSpPr>
        <p:spPr>
          <a:xfrm xmlns:a="http://schemas.openxmlformats.org/drawingml/2006/main">
            <a:off x="781050" y="482917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14" name="">
            <a:extLst xmlns:a="http://schemas.openxmlformats.org/drawingml/2006/main">
              <a:ext uri="{FF2B5EF4-FFF2-40B4-BE49-F238E27FC236}">
                <a16:creationId xmlns:a16="http://schemas.microsoft.com/office/drawing/2014/main" id="{2C219517-E2BF-4C75-86A9-F43FEDD8F241}"/>
              </a:ext>
            </a:extLst>
          </p:cNvPr>
          <p:cNvSpPr>
            <a:spLocks xmlns:a="http://schemas.openxmlformats.org/drawingml/2006/main" noGrp="1"/>
          </p:cNvSpPr>
          <p:nvPr/>
        </p:nvSpPr>
        <p:spPr>
          <a:xfrm xmlns:a="http://schemas.openxmlformats.org/drawingml/2006/main">
            <a:off x="1143000" y="4829175"/>
            <a:ext cx="9925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Becoming suddenly calm after a period of depression</a:t>
            </a:r>
          </a:p>
        </p:txBody>
      </p:sp>
      <p:sp>
        <p:nvSpPr>
          <p:cNvPr id="15" name="">
            <a:extLst xmlns:a="http://schemas.openxmlformats.org/drawingml/2006/main">
              <a:ext uri="{FF2B5EF4-FFF2-40B4-BE49-F238E27FC236}">
                <a16:creationId xmlns:a16="http://schemas.microsoft.com/office/drawing/2014/main" id="{43B398D9-FA31-4CB4-9229-DDC0FD909110}"/>
              </a:ext>
            </a:extLst>
          </p:cNvPr>
          <p:cNvSpPr>
            <a:spLocks xmlns:a="http://schemas.openxmlformats.org/drawingml/2006/main" noGrp="1"/>
          </p:cNvSpPr>
          <p:nvPr/>
        </p:nvSpPr>
        <p:spPr>
          <a:xfrm xmlns:a="http://schemas.openxmlformats.org/drawingml/2006/main">
            <a:off x="781050" y="5695950"/>
            <a:ext cx="10191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C92032"/>
                </a:solidFill>
              </a:defRPr>
            </a:pPr>
            <a:r>
              <a:rPr sz="1725" b="1">
                <a:solidFill>
                  <a:srgbClr val="C92032"/>
                </a:solidFill>
              </a:rPr>
              <a:t>A sudden calm can mean a decision has been made. Treat it with concern—not automatic relief.</a:t>
            </a:r>
          </a:p>
        </p:txBody>
      </p:sp>
      <p:sp>
        <p:nvSpPr>
          <p:cNvPr id="16" name="">
            <a:extLst xmlns:a="http://schemas.openxmlformats.org/drawingml/2006/main">
              <a:ext uri="{FF2B5EF4-FFF2-40B4-BE49-F238E27FC236}">
                <a16:creationId xmlns:a16="http://schemas.microsoft.com/office/drawing/2014/main" id="{A4C33081-9FDB-474A-BD2C-83D6F42C6E9A}"/>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7" name="">
            <a:extLst xmlns:a="http://schemas.openxmlformats.org/drawingml/2006/main">
              <a:ext uri="{FF2B5EF4-FFF2-40B4-BE49-F238E27FC236}">
                <a16:creationId xmlns:a16="http://schemas.microsoft.com/office/drawing/2014/main" id="{24484E82-46CC-44A6-838D-B6E2752CEE47}"/>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07</a:t>
            </a:r>
          </a:p>
        </p:txBody>
      </p:sp>
    </p:spTree>
    <p:extLst>
      <p:ext uri="{BB962C8B-B14F-4D97-AF65-F5344CB8AC3E}">
        <p14:creationId xmlns:p14="http://schemas.microsoft.com/office/powerpoint/2010/main" val="12173351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C3422E6A-6582-496A-8977-5FDF6CA515AB}"/>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453A944-FAE0-404A-B7C5-C3A7A536185A}"/>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4 • RISK &amp; PROTECTIVE FACTORS</a:t>
            </a:r>
          </a:p>
        </p:txBody>
      </p:sp>
      <p:sp>
        <p:nvSpPr>
          <p:cNvPr id="3" name="">
            <a:extLst xmlns:a="http://schemas.openxmlformats.org/drawingml/2006/main">
              <a:ext uri="{FF2B5EF4-FFF2-40B4-BE49-F238E27FC236}">
                <a16:creationId xmlns:a16="http://schemas.microsoft.com/office/drawing/2014/main" id="{32E3894E-6D09-452A-9433-8E3915F359A0}"/>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Risk can rise—and protective connection can be added</a:t>
            </a:r>
          </a:p>
        </p:txBody>
      </p:sp>
      <p:sp>
        <p:nvSpPr>
          <p:cNvPr id="4" name="">
            <a:extLst xmlns:a="http://schemas.openxmlformats.org/drawingml/2006/main">
              <a:ext uri="{FF2B5EF4-FFF2-40B4-BE49-F238E27FC236}">
                <a16:creationId xmlns:a16="http://schemas.microsoft.com/office/drawing/2014/main" id="{0F13B35B-35C5-443E-BEF3-EB77353F5F8A}"/>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99017222-3FBF-4874-8D43-E833B4603686}"/>
              </a:ext>
            </a:extLst>
          </p:cNvPr>
          <p:cNvSpPr>
            <a:spLocks xmlns:a="http://schemas.openxmlformats.org/drawingml/2006/main" noGrp="1"/>
          </p:cNvSpPr>
          <p:nvPr/>
        </p:nvSpPr>
        <p:spPr>
          <a:xfrm xmlns:a="http://schemas.openxmlformats.org/drawingml/2006/main">
            <a:off x="781050" y="1905000"/>
            <a:ext cx="4572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RISK FACTORS</a:t>
            </a:r>
          </a:p>
        </p:txBody>
      </p:sp>
      <p:sp>
        <p:nvSpPr>
          <p:cNvPr id="6" name="">
            <a:extLst xmlns:a="http://schemas.openxmlformats.org/drawingml/2006/main">
              <a:ext uri="{FF2B5EF4-FFF2-40B4-BE49-F238E27FC236}">
                <a16:creationId xmlns:a16="http://schemas.microsoft.com/office/drawing/2014/main" id="{3C9219F9-4395-4F78-BBDE-17A35B71577B}"/>
              </a:ext>
            </a:extLst>
          </p:cNvPr>
          <p:cNvSpPr>
            <a:spLocks xmlns:a="http://schemas.openxmlformats.org/drawingml/2006/main" noGrp="1"/>
          </p:cNvSpPr>
          <p:nvPr/>
        </p:nvSpPr>
        <p:spPr>
          <a:xfrm xmlns:a="http://schemas.openxmlformats.org/drawingml/2006/main">
            <a:off x="781050" y="23812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7" name="">
            <a:extLst xmlns:a="http://schemas.openxmlformats.org/drawingml/2006/main">
              <a:ext uri="{FF2B5EF4-FFF2-40B4-BE49-F238E27FC236}">
                <a16:creationId xmlns:a16="http://schemas.microsoft.com/office/drawing/2014/main" id="{FBF13134-1E4E-47E0-8A81-D936EA374DC6}"/>
              </a:ext>
            </a:extLst>
          </p:cNvPr>
          <p:cNvSpPr>
            <a:spLocks xmlns:a="http://schemas.openxmlformats.org/drawingml/2006/main" noGrp="1"/>
          </p:cNvSpPr>
          <p:nvPr/>
        </p:nvSpPr>
        <p:spPr>
          <a:xfrm xmlns:a="http://schemas.openxmlformats.org/drawingml/2006/main">
            <a:off x="1143000" y="238125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Prior attempt or recent loss</a:t>
            </a:r>
          </a:p>
        </p:txBody>
      </p:sp>
      <p:sp>
        <p:nvSpPr>
          <p:cNvPr id="8" name="">
            <a:extLst xmlns:a="http://schemas.openxmlformats.org/drawingml/2006/main">
              <a:ext uri="{FF2B5EF4-FFF2-40B4-BE49-F238E27FC236}">
                <a16:creationId xmlns:a16="http://schemas.microsoft.com/office/drawing/2014/main" id="{2CEE66D0-04E5-4C2C-AE0D-06D73E5C8464}"/>
              </a:ext>
            </a:extLst>
          </p:cNvPr>
          <p:cNvSpPr>
            <a:spLocks xmlns:a="http://schemas.openxmlformats.org/drawingml/2006/main" noGrp="1"/>
          </p:cNvSpPr>
          <p:nvPr/>
        </p:nvSpPr>
        <p:spPr>
          <a:xfrm xmlns:a="http://schemas.openxmlformats.org/drawingml/2006/main">
            <a:off x="781050" y="29718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9" name="">
            <a:extLst xmlns:a="http://schemas.openxmlformats.org/drawingml/2006/main">
              <a:ext uri="{FF2B5EF4-FFF2-40B4-BE49-F238E27FC236}">
                <a16:creationId xmlns:a16="http://schemas.microsoft.com/office/drawing/2014/main" id="{AAD7B3B3-95F9-4D6C-BDB1-C8C9836C63E0}"/>
              </a:ext>
            </a:extLst>
          </p:cNvPr>
          <p:cNvSpPr>
            <a:spLocks xmlns:a="http://schemas.openxmlformats.org/drawingml/2006/main" noGrp="1"/>
          </p:cNvSpPr>
          <p:nvPr/>
        </p:nvSpPr>
        <p:spPr>
          <a:xfrm xmlns:a="http://schemas.openxmlformats.org/drawingml/2006/main">
            <a:off x="1143000" y="297180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Access to lethal means</a:t>
            </a:r>
          </a:p>
        </p:txBody>
      </p:sp>
      <p:sp>
        <p:nvSpPr>
          <p:cNvPr id="10" name="">
            <a:extLst xmlns:a="http://schemas.openxmlformats.org/drawingml/2006/main">
              <a:ext uri="{FF2B5EF4-FFF2-40B4-BE49-F238E27FC236}">
                <a16:creationId xmlns:a16="http://schemas.microsoft.com/office/drawing/2014/main" id="{46217C58-4358-41F1-9334-E20AA180DE08}"/>
              </a:ext>
            </a:extLst>
          </p:cNvPr>
          <p:cNvSpPr>
            <a:spLocks xmlns:a="http://schemas.openxmlformats.org/drawingml/2006/main" noGrp="1"/>
          </p:cNvSpPr>
          <p:nvPr/>
        </p:nvSpPr>
        <p:spPr>
          <a:xfrm xmlns:a="http://schemas.openxmlformats.org/drawingml/2006/main">
            <a:off x="781050" y="35623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11" name="">
            <a:extLst xmlns:a="http://schemas.openxmlformats.org/drawingml/2006/main">
              <a:ext uri="{FF2B5EF4-FFF2-40B4-BE49-F238E27FC236}">
                <a16:creationId xmlns:a16="http://schemas.microsoft.com/office/drawing/2014/main" id="{1A929BF0-5A4C-473B-972F-2BC9C263A082}"/>
              </a:ext>
            </a:extLst>
          </p:cNvPr>
          <p:cNvSpPr>
            <a:spLocks xmlns:a="http://schemas.openxmlformats.org/drawingml/2006/main" noGrp="1"/>
          </p:cNvSpPr>
          <p:nvPr/>
        </p:nvSpPr>
        <p:spPr>
          <a:xfrm xmlns:a="http://schemas.openxmlformats.org/drawingml/2006/main">
            <a:off x="1143000" y="356235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Chronic pain, serious illness, or trauma</a:t>
            </a:r>
          </a:p>
        </p:txBody>
      </p:sp>
      <p:sp>
        <p:nvSpPr>
          <p:cNvPr id="12" name="">
            <a:extLst xmlns:a="http://schemas.openxmlformats.org/drawingml/2006/main">
              <a:ext uri="{FF2B5EF4-FFF2-40B4-BE49-F238E27FC236}">
                <a16:creationId xmlns:a16="http://schemas.microsoft.com/office/drawing/2014/main" id="{38547D95-FF30-4363-ADF3-D845AF9D3C66}"/>
              </a:ext>
            </a:extLst>
          </p:cNvPr>
          <p:cNvSpPr>
            <a:spLocks xmlns:a="http://schemas.openxmlformats.org/drawingml/2006/main" noGrp="1"/>
          </p:cNvSpPr>
          <p:nvPr/>
        </p:nvSpPr>
        <p:spPr>
          <a:xfrm xmlns:a="http://schemas.openxmlformats.org/drawingml/2006/main">
            <a:off x="781050" y="41529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13" name="">
            <a:extLst xmlns:a="http://schemas.openxmlformats.org/drawingml/2006/main">
              <a:ext uri="{FF2B5EF4-FFF2-40B4-BE49-F238E27FC236}">
                <a16:creationId xmlns:a16="http://schemas.microsoft.com/office/drawing/2014/main" id="{CA4DA04C-5564-4475-B6C9-E6B67BCFE7AD}"/>
              </a:ext>
            </a:extLst>
          </p:cNvPr>
          <p:cNvSpPr>
            <a:spLocks xmlns:a="http://schemas.openxmlformats.org/drawingml/2006/main" noGrp="1"/>
          </p:cNvSpPr>
          <p:nvPr/>
        </p:nvSpPr>
        <p:spPr>
          <a:xfrm xmlns:a="http://schemas.openxmlformats.org/drawingml/2006/main">
            <a:off x="1143000" y="415290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Isolation; legal or financial trouble</a:t>
            </a:r>
          </a:p>
        </p:txBody>
      </p:sp>
      <p:sp>
        <p:nvSpPr>
          <p:cNvPr id="14" name="">
            <a:extLst xmlns:a="http://schemas.openxmlformats.org/drawingml/2006/main">
              <a:ext uri="{FF2B5EF4-FFF2-40B4-BE49-F238E27FC236}">
                <a16:creationId xmlns:a16="http://schemas.microsoft.com/office/drawing/2014/main" id="{EA01319A-7002-4D6E-B8B2-197F1A16134D}"/>
              </a:ext>
            </a:extLst>
          </p:cNvPr>
          <p:cNvSpPr>
            <a:spLocks xmlns:a="http://schemas.openxmlformats.org/drawingml/2006/main" noGrp="1"/>
          </p:cNvSpPr>
          <p:nvPr/>
        </p:nvSpPr>
        <p:spPr>
          <a:xfrm xmlns:a="http://schemas.openxmlformats.org/drawingml/2006/main">
            <a:off x="781050" y="47434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15" name="">
            <a:extLst xmlns:a="http://schemas.openxmlformats.org/drawingml/2006/main">
              <a:ext uri="{FF2B5EF4-FFF2-40B4-BE49-F238E27FC236}">
                <a16:creationId xmlns:a16="http://schemas.microsoft.com/office/drawing/2014/main" id="{65EC398E-F9A7-4948-B462-B16A4D367818}"/>
              </a:ext>
            </a:extLst>
          </p:cNvPr>
          <p:cNvSpPr>
            <a:spLocks xmlns:a="http://schemas.openxmlformats.org/drawingml/2006/main" noGrp="1"/>
          </p:cNvSpPr>
          <p:nvPr/>
        </p:nvSpPr>
        <p:spPr>
          <a:xfrm xmlns:a="http://schemas.openxmlformats.org/drawingml/2006/main">
            <a:off x="1143000" y="474345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Loss of a loved one or close friend to suicide</a:t>
            </a:r>
          </a:p>
        </p:txBody>
      </p:sp>
      <p:sp>
        <p:nvSpPr>
          <p:cNvPr id="16" name="">
            <a:extLst xmlns:a="http://schemas.openxmlformats.org/drawingml/2006/main">
              <a:ext uri="{FF2B5EF4-FFF2-40B4-BE49-F238E27FC236}">
                <a16:creationId xmlns:a16="http://schemas.microsoft.com/office/drawing/2014/main" id="{A11CD9F1-1D04-4A38-B3A4-3C9BEE704473}"/>
              </a:ext>
            </a:extLst>
          </p:cNvPr>
          <p:cNvSpPr>
            <a:spLocks xmlns:a="http://schemas.openxmlformats.org/drawingml/2006/main" noGrp="1"/>
          </p:cNvSpPr>
          <p:nvPr/>
        </p:nvSpPr>
        <p:spPr>
          <a:xfrm xmlns:a="http://schemas.openxmlformats.org/drawingml/2006/main">
            <a:off x="6477000" y="1905000"/>
            <a:ext cx="4572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287A4B"/>
                </a:solidFill>
              </a:defRPr>
            </a:pPr>
            <a:r>
              <a:rPr sz="1800" b="1">
                <a:solidFill>
                  <a:srgbClr val="287A4B"/>
                </a:solidFill>
              </a:rPr>
              <a:t>PROTECTIVE FACTORS</a:t>
            </a:r>
          </a:p>
        </p:txBody>
      </p:sp>
      <p:sp>
        <p:nvSpPr>
          <p:cNvPr id="17" name="">
            <a:extLst xmlns:a="http://schemas.openxmlformats.org/drawingml/2006/main">
              <a:ext uri="{FF2B5EF4-FFF2-40B4-BE49-F238E27FC236}">
                <a16:creationId xmlns:a16="http://schemas.microsoft.com/office/drawing/2014/main" id="{B11DC8A5-950C-4E52-AA74-E18247F13301}"/>
              </a:ext>
            </a:extLst>
          </p:cNvPr>
          <p:cNvSpPr>
            <a:spLocks xmlns:a="http://schemas.openxmlformats.org/drawingml/2006/main" noGrp="1"/>
          </p:cNvSpPr>
          <p:nvPr/>
        </p:nvSpPr>
        <p:spPr>
          <a:xfrm xmlns:a="http://schemas.openxmlformats.org/drawingml/2006/main">
            <a:off x="6477000" y="23812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18" name="">
            <a:extLst xmlns:a="http://schemas.openxmlformats.org/drawingml/2006/main">
              <a:ext uri="{FF2B5EF4-FFF2-40B4-BE49-F238E27FC236}">
                <a16:creationId xmlns:a16="http://schemas.microsoft.com/office/drawing/2014/main" id="{54549A1F-C49F-4B01-9986-8312E78101C0}"/>
              </a:ext>
            </a:extLst>
          </p:cNvPr>
          <p:cNvSpPr>
            <a:spLocks xmlns:a="http://schemas.openxmlformats.org/drawingml/2006/main" noGrp="1"/>
          </p:cNvSpPr>
          <p:nvPr/>
        </p:nvSpPr>
        <p:spPr>
          <a:xfrm xmlns:a="http://schemas.openxmlformats.org/drawingml/2006/main">
            <a:off x="6838950" y="238125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Family, friendship, and community</a:t>
            </a:r>
          </a:p>
        </p:txBody>
      </p:sp>
      <p:sp>
        <p:nvSpPr>
          <p:cNvPr id="19" name="">
            <a:extLst xmlns:a="http://schemas.openxmlformats.org/drawingml/2006/main">
              <a:ext uri="{FF2B5EF4-FFF2-40B4-BE49-F238E27FC236}">
                <a16:creationId xmlns:a16="http://schemas.microsoft.com/office/drawing/2014/main" id="{AD707396-5B33-48F1-89E3-1D70142B4203}"/>
              </a:ext>
            </a:extLst>
          </p:cNvPr>
          <p:cNvSpPr>
            <a:spLocks xmlns:a="http://schemas.openxmlformats.org/drawingml/2006/main" noGrp="1"/>
          </p:cNvSpPr>
          <p:nvPr/>
        </p:nvSpPr>
        <p:spPr>
          <a:xfrm xmlns:a="http://schemas.openxmlformats.org/drawingml/2006/main">
            <a:off x="6477000" y="29718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20" name="">
            <a:extLst xmlns:a="http://schemas.openxmlformats.org/drawingml/2006/main">
              <a:ext uri="{FF2B5EF4-FFF2-40B4-BE49-F238E27FC236}">
                <a16:creationId xmlns:a16="http://schemas.microsoft.com/office/drawing/2014/main" id="{9CD372BB-D519-465B-9F55-D259E9F8B3DF}"/>
              </a:ext>
            </a:extLst>
          </p:cNvPr>
          <p:cNvSpPr>
            <a:spLocks xmlns:a="http://schemas.openxmlformats.org/drawingml/2006/main" noGrp="1"/>
          </p:cNvSpPr>
          <p:nvPr/>
        </p:nvSpPr>
        <p:spPr>
          <a:xfrm xmlns:a="http://schemas.openxmlformats.org/drawingml/2006/main">
            <a:off x="6838950" y="297180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Purpose, faith, responsibility, pets, or work</a:t>
            </a:r>
          </a:p>
        </p:txBody>
      </p:sp>
      <p:sp>
        <p:nvSpPr>
          <p:cNvPr id="21" name="">
            <a:extLst xmlns:a="http://schemas.openxmlformats.org/drawingml/2006/main">
              <a:ext uri="{FF2B5EF4-FFF2-40B4-BE49-F238E27FC236}">
                <a16:creationId xmlns:a16="http://schemas.microsoft.com/office/drawing/2014/main" id="{C866E6BE-5BD6-4C65-8106-3F2AEB2878F8}"/>
              </a:ext>
            </a:extLst>
          </p:cNvPr>
          <p:cNvSpPr>
            <a:spLocks xmlns:a="http://schemas.openxmlformats.org/drawingml/2006/main" noGrp="1"/>
          </p:cNvSpPr>
          <p:nvPr/>
        </p:nvSpPr>
        <p:spPr>
          <a:xfrm xmlns:a="http://schemas.openxmlformats.org/drawingml/2006/main">
            <a:off x="6477000" y="35623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22" name="">
            <a:extLst xmlns:a="http://schemas.openxmlformats.org/drawingml/2006/main">
              <a:ext uri="{FF2B5EF4-FFF2-40B4-BE49-F238E27FC236}">
                <a16:creationId xmlns:a16="http://schemas.microsoft.com/office/drawing/2014/main" id="{72052B97-1AE7-412C-B877-33C80862AFF6}"/>
              </a:ext>
            </a:extLst>
          </p:cNvPr>
          <p:cNvSpPr>
            <a:spLocks xmlns:a="http://schemas.openxmlformats.org/drawingml/2006/main" noGrp="1"/>
          </p:cNvSpPr>
          <p:nvPr/>
        </p:nvSpPr>
        <p:spPr>
          <a:xfrm xmlns:a="http://schemas.openxmlformats.org/drawingml/2006/main">
            <a:off x="6838950" y="356235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Access to care and encouragement to use it</a:t>
            </a:r>
          </a:p>
        </p:txBody>
      </p:sp>
      <p:sp>
        <p:nvSpPr>
          <p:cNvPr id="23" name="">
            <a:extLst xmlns:a="http://schemas.openxmlformats.org/drawingml/2006/main">
              <a:ext uri="{FF2B5EF4-FFF2-40B4-BE49-F238E27FC236}">
                <a16:creationId xmlns:a16="http://schemas.microsoft.com/office/drawing/2014/main" id="{3C21EDA2-00CC-4836-A83D-93B6EF86EDC3}"/>
              </a:ext>
            </a:extLst>
          </p:cNvPr>
          <p:cNvSpPr>
            <a:spLocks xmlns:a="http://schemas.openxmlformats.org/drawingml/2006/main" noGrp="1"/>
          </p:cNvSpPr>
          <p:nvPr/>
        </p:nvSpPr>
        <p:spPr>
          <a:xfrm xmlns:a="http://schemas.openxmlformats.org/drawingml/2006/main">
            <a:off x="6477000" y="41529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24" name="">
            <a:extLst xmlns:a="http://schemas.openxmlformats.org/drawingml/2006/main">
              <a:ext uri="{FF2B5EF4-FFF2-40B4-BE49-F238E27FC236}">
                <a16:creationId xmlns:a16="http://schemas.microsoft.com/office/drawing/2014/main" id="{1A7EA83F-02CC-4430-8BD1-A4C77C5A37F9}"/>
              </a:ext>
            </a:extLst>
          </p:cNvPr>
          <p:cNvSpPr>
            <a:spLocks xmlns:a="http://schemas.openxmlformats.org/drawingml/2006/main" noGrp="1"/>
          </p:cNvSpPr>
          <p:nvPr/>
        </p:nvSpPr>
        <p:spPr>
          <a:xfrm xmlns:a="http://schemas.openxmlformats.org/drawingml/2006/main">
            <a:off x="6838950" y="415290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Healthy coping and problem-solving skills</a:t>
            </a:r>
          </a:p>
        </p:txBody>
      </p:sp>
      <p:sp>
        <p:nvSpPr>
          <p:cNvPr id="25" name="">
            <a:extLst xmlns:a="http://schemas.openxmlformats.org/drawingml/2006/main">
              <a:ext uri="{FF2B5EF4-FFF2-40B4-BE49-F238E27FC236}">
                <a16:creationId xmlns:a16="http://schemas.microsoft.com/office/drawing/2014/main" id="{3FDECC4A-C8C5-42CB-B3E3-8A78475EF2CA}"/>
              </a:ext>
            </a:extLst>
          </p:cNvPr>
          <p:cNvSpPr>
            <a:spLocks xmlns:a="http://schemas.openxmlformats.org/drawingml/2006/main" noGrp="1"/>
          </p:cNvSpPr>
          <p:nvPr/>
        </p:nvSpPr>
        <p:spPr>
          <a:xfrm xmlns:a="http://schemas.openxmlformats.org/drawingml/2006/main">
            <a:off x="6477000" y="47434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26" name="">
            <a:extLst xmlns:a="http://schemas.openxmlformats.org/drawingml/2006/main">
              <a:ext uri="{FF2B5EF4-FFF2-40B4-BE49-F238E27FC236}">
                <a16:creationId xmlns:a16="http://schemas.microsoft.com/office/drawing/2014/main" id="{0292A5A2-ADE8-4527-B38B-E510F36C0198}"/>
              </a:ext>
            </a:extLst>
          </p:cNvPr>
          <p:cNvSpPr>
            <a:spLocks xmlns:a="http://schemas.openxmlformats.org/drawingml/2006/main" noGrp="1"/>
          </p:cNvSpPr>
          <p:nvPr/>
        </p:nvSpPr>
        <p:spPr>
          <a:xfrm xmlns:a="http://schemas.openxmlformats.org/drawingml/2006/main">
            <a:off x="6838950" y="474345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Restricted access to lethal means during crisis</a:t>
            </a:r>
          </a:p>
        </p:txBody>
      </p:sp>
      <p:sp>
        <p:nvSpPr>
          <p:cNvPr id="27" name="">
            <a:extLst xmlns:a="http://schemas.openxmlformats.org/drawingml/2006/main">
              <a:ext uri="{FF2B5EF4-FFF2-40B4-BE49-F238E27FC236}">
                <a16:creationId xmlns:a16="http://schemas.microsoft.com/office/drawing/2014/main" id="{D9168749-E3C1-43E3-9399-01E1A3A29065}"/>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28" name="">
            <a:extLst xmlns:a="http://schemas.openxmlformats.org/drawingml/2006/main">
              <a:ext uri="{FF2B5EF4-FFF2-40B4-BE49-F238E27FC236}">
                <a16:creationId xmlns:a16="http://schemas.microsoft.com/office/drawing/2014/main" id="{615B37AC-3143-42CE-BF65-625DA66EC58F}"/>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08</a:t>
            </a:r>
          </a:p>
        </p:txBody>
      </p:sp>
    </p:spTree>
    <p:extLst>
      <p:ext uri="{BB962C8B-B14F-4D97-AF65-F5344CB8AC3E}">
        <p14:creationId xmlns:p14="http://schemas.microsoft.com/office/powerpoint/2010/main" val="171497442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3E2DBA0-8D18-427C-BD34-673EC72978C7}"/>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535BA1A-F8E8-4218-977D-E2123C8ADE06}"/>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5 • THE DIRECT QUESTION</a:t>
            </a:r>
          </a:p>
        </p:txBody>
      </p:sp>
      <p:sp>
        <p:nvSpPr>
          <p:cNvPr id="3" name="">
            <a:extLst xmlns:a="http://schemas.openxmlformats.org/drawingml/2006/main">
              <a:ext uri="{FF2B5EF4-FFF2-40B4-BE49-F238E27FC236}">
                <a16:creationId xmlns:a16="http://schemas.microsoft.com/office/drawing/2014/main" id="{2F30F264-8BF7-4851-9BB6-3FE0A3E3C999}"/>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Ask plainly, privately, and with a calm voice</a:t>
            </a:r>
          </a:p>
        </p:txBody>
      </p:sp>
      <p:sp>
        <p:nvSpPr>
          <p:cNvPr id="4" name="">
            <a:extLst xmlns:a="http://schemas.openxmlformats.org/drawingml/2006/main">
              <a:ext uri="{FF2B5EF4-FFF2-40B4-BE49-F238E27FC236}">
                <a16:creationId xmlns:a16="http://schemas.microsoft.com/office/drawing/2014/main" id="{0995CF7E-8CB9-4E0A-9A7F-BB2DE22CB440}"/>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429077C-EAF5-4ED5-9B58-60378EECF166}"/>
              </a:ext>
            </a:extLst>
          </p:cNvPr>
          <p:cNvSpPr>
            <a:spLocks xmlns:a="http://schemas.openxmlformats.org/drawingml/2006/main" noGrp="1"/>
          </p:cNvSpPr>
          <p:nvPr/>
        </p:nvSpPr>
        <p:spPr>
          <a:xfrm xmlns:a="http://schemas.openxmlformats.org/drawingml/2006/main">
            <a:off x="781050" y="2143125"/>
            <a:ext cx="2095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287A4B"/>
                </a:solidFill>
              </a:defRPr>
            </a:pPr>
            <a:r>
              <a:rPr sz="1800" b="1">
                <a:solidFill>
                  <a:srgbClr val="287A4B"/>
                </a:solidFill>
              </a:rPr>
              <a:t>Say this:</a:t>
            </a:r>
          </a:p>
        </p:txBody>
      </p:sp>
      <p:sp>
        <p:nvSpPr>
          <p:cNvPr id="6" name="">
            <a:extLst xmlns:a="http://schemas.openxmlformats.org/drawingml/2006/main">
              <a:ext uri="{FF2B5EF4-FFF2-40B4-BE49-F238E27FC236}">
                <a16:creationId xmlns:a16="http://schemas.microsoft.com/office/drawing/2014/main" id="{C2A5DDC0-FA1F-4644-A5A7-2D70B8BC556A}"/>
              </a:ext>
            </a:extLst>
          </p:cNvPr>
          <p:cNvSpPr>
            <a:spLocks xmlns:a="http://schemas.openxmlformats.org/drawingml/2006/main" noGrp="1"/>
          </p:cNvSpPr>
          <p:nvPr/>
        </p:nvSpPr>
        <p:spPr>
          <a:xfrm xmlns:a="http://schemas.openxmlformats.org/drawingml/2006/main">
            <a:off x="781050" y="2667000"/>
            <a:ext cx="9810750" cy="1095375"/>
          </a:xfrm>
          <a:prstGeom xmlns:a="http://schemas.openxmlformats.org/drawingml/2006/main" prst="roundRect">
            <a:avLst>
              <a:gd name="adj" fmla="val 13913"/>
            </a:avLst>
          </a:prstGeom>
          <a:solidFill xmlns:a="http://schemas.openxmlformats.org/drawingml/2006/main">
            <a:srgbClr val="EAF4EE"/>
          </a:solidFill>
          <a:ln xmlns:a="http://schemas.openxmlformats.org/drawingml/2006/main" w="9525">
            <a:solidFill>
              <a:srgbClr val="B8D7C3"/>
            </a:solidFill>
            <a:prstDash val="solid"/>
          </a:ln>
        </p:spPr>
      </p:sp>
      <p:sp>
        <p:nvSpPr>
          <p:cNvPr id="7" name="">
            <a:extLst xmlns:a="http://schemas.openxmlformats.org/drawingml/2006/main">
              <a:ext uri="{FF2B5EF4-FFF2-40B4-BE49-F238E27FC236}">
                <a16:creationId xmlns:a16="http://schemas.microsoft.com/office/drawing/2014/main" id="{2018A35D-998C-466A-B1B9-B5217D057370}"/>
              </a:ext>
            </a:extLst>
          </p:cNvPr>
          <p:cNvSpPr>
            <a:spLocks xmlns:a="http://schemas.openxmlformats.org/drawingml/2006/main" noGrp="1"/>
          </p:cNvSpPr>
          <p:nvPr/>
        </p:nvSpPr>
        <p:spPr>
          <a:xfrm xmlns:a="http://schemas.openxmlformats.org/drawingml/2006/main">
            <a:off x="1143000" y="2857500"/>
            <a:ext cx="904875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3150" b="1">
                <a:solidFill>
                  <a:srgbClr val="123D6A"/>
                </a:solidFill>
              </a:defRPr>
            </a:pPr>
            <a:r>
              <a:rPr sz="3150" b="1">
                <a:solidFill>
                  <a:srgbClr val="123D6A"/>
                </a:solidFill>
              </a:rPr>
              <a:t>“Are you thinking about suicide?”</a:t>
            </a:r>
          </a:p>
        </p:txBody>
      </p:sp>
      <p:sp>
        <p:nvSpPr>
          <p:cNvPr id="8" name="">
            <a:extLst xmlns:a="http://schemas.openxmlformats.org/drawingml/2006/main">
              <a:ext uri="{FF2B5EF4-FFF2-40B4-BE49-F238E27FC236}">
                <a16:creationId xmlns:a16="http://schemas.microsoft.com/office/drawing/2014/main" id="{FB9BAE30-28CF-49FE-93ED-FA42E60A9DBE}"/>
              </a:ext>
            </a:extLst>
          </p:cNvPr>
          <p:cNvSpPr>
            <a:spLocks xmlns:a="http://schemas.openxmlformats.org/drawingml/2006/main" noGrp="1"/>
          </p:cNvSpPr>
          <p:nvPr/>
        </p:nvSpPr>
        <p:spPr>
          <a:xfrm xmlns:a="http://schemas.openxmlformats.org/drawingml/2006/main">
            <a:off x="781050" y="4048125"/>
            <a:ext cx="9810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875" b="0">
                <a:solidFill>
                  <a:srgbClr val="17212B"/>
                </a:solidFill>
              </a:defRPr>
            </a:pPr>
            <a:r>
              <a:rPr sz="1875" b="0">
                <a:solidFill>
                  <a:srgbClr val="17212B"/>
                </a:solidFill>
              </a:rPr>
              <a:t>Also appropriate: “Are you having thoughts of killing yourself?”</a:t>
            </a:r>
          </a:p>
        </p:txBody>
      </p:sp>
      <p:sp>
        <p:nvSpPr>
          <p:cNvPr id="9" name="">
            <a:extLst xmlns:a="http://schemas.openxmlformats.org/drawingml/2006/main">
              <a:ext uri="{FF2B5EF4-FFF2-40B4-BE49-F238E27FC236}">
                <a16:creationId xmlns:a16="http://schemas.microsoft.com/office/drawing/2014/main" id="{A649AEA7-16FA-4EDB-B1CD-3939663A810B}"/>
              </a:ext>
            </a:extLst>
          </p:cNvPr>
          <p:cNvSpPr>
            <a:spLocks xmlns:a="http://schemas.openxmlformats.org/drawingml/2006/main" noGrp="1"/>
          </p:cNvSpPr>
          <p:nvPr/>
        </p:nvSpPr>
        <p:spPr>
          <a:xfrm xmlns:a="http://schemas.openxmlformats.org/drawingml/2006/main">
            <a:off x="781050" y="4953000"/>
            <a:ext cx="9810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800" b="1">
                <a:solidFill>
                  <a:srgbClr val="C92032"/>
                </a:solidFill>
              </a:defRPr>
            </a:pPr>
            <a:r>
              <a:rPr sz="1800" b="1">
                <a:solidFill>
                  <a:srgbClr val="C92032"/>
                </a:solidFill>
              </a:rPr>
              <a:t>Avoid vague or judgmental wording such as: “You’re not going to do anything stupid, are you?”</a:t>
            </a:r>
          </a:p>
        </p:txBody>
      </p:sp>
      <p:sp>
        <p:nvSpPr>
          <p:cNvPr id="10" name="">
            <a:extLst xmlns:a="http://schemas.openxmlformats.org/drawingml/2006/main">
              <a:ext uri="{FF2B5EF4-FFF2-40B4-BE49-F238E27FC236}">
                <a16:creationId xmlns:a16="http://schemas.microsoft.com/office/drawing/2014/main" id="{22FE3297-D894-4970-B441-6AFD410C0AE7}"/>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1" name="">
            <a:extLst xmlns:a="http://schemas.openxmlformats.org/drawingml/2006/main">
              <a:ext uri="{FF2B5EF4-FFF2-40B4-BE49-F238E27FC236}">
                <a16:creationId xmlns:a16="http://schemas.microsoft.com/office/drawing/2014/main" id="{38988C30-D7CB-40C9-AEAD-335C2473D864}"/>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09</a:t>
            </a:r>
          </a:p>
        </p:txBody>
      </p:sp>
    </p:spTree>
    <p:extLst>
      <p:ext uri="{BB962C8B-B14F-4D97-AF65-F5344CB8AC3E}">
        <p14:creationId xmlns:p14="http://schemas.microsoft.com/office/powerpoint/2010/main" val="979601077"/>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091FA646-07E1-43E4-A920-C985A5CA3BC2}"/>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666E815-7E7B-42F2-BE14-C2532A4118EC}"/>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5 • THE DIRECT QUESTION</a:t>
            </a:r>
          </a:p>
        </p:txBody>
      </p:sp>
      <p:sp>
        <p:nvSpPr>
          <p:cNvPr id="3" name="">
            <a:extLst xmlns:a="http://schemas.openxmlformats.org/drawingml/2006/main">
              <a:ext uri="{FF2B5EF4-FFF2-40B4-BE49-F238E27FC236}">
                <a16:creationId xmlns:a16="http://schemas.microsoft.com/office/drawing/2014/main" id="{7D3D00D3-A14B-403C-B1B3-B2EB64209165}"/>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Whatever the answer, your steadiness matters</a:t>
            </a:r>
          </a:p>
        </p:txBody>
      </p:sp>
      <p:sp>
        <p:nvSpPr>
          <p:cNvPr id="4" name="">
            <a:extLst xmlns:a="http://schemas.openxmlformats.org/drawingml/2006/main">
              <a:ext uri="{FF2B5EF4-FFF2-40B4-BE49-F238E27FC236}">
                <a16:creationId xmlns:a16="http://schemas.microsoft.com/office/drawing/2014/main" id="{A255B87C-4D6F-4568-B0C3-D98C1D180567}"/>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C4FFF17D-2E4A-47F9-A560-ABE4DAF232FD}"/>
              </a:ext>
            </a:extLst>
          </p:cNvPr>
          <p:cNvSpPr>
            <a:spLocks xmlns:a="http://schemas.openxmlformats.org/drawingml/2006/main" noGrp="1"/>
          </p:cNvSpPr>
          <p:nvPr/>
        </p:nvSpPr>
        <p:spPr>
          <a:xfrm xmlns:a="http://schemas.openxmlformats.org/drawingml/2006/main">
            <a:off x="781050" y="2000250"/>
            <a:ext cx="4572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IF THE ANSWER IS YES</a:t>
            </a:r>
          </a:p>
        </p:txBody>
      </p:sp>
      <p:sp>
        <p:nvSpPr>
          <p:cNvPr id="6" name="">
            <a:extLst xmlns:a="http://schemas.openxmlformats.org/drawingml/2006/main">
              <a:ext uri="{FF2B5EF4-FFF2-40B4-BE49-F238E27FC236}">
                <a16:creationId xmlns:a16="http://schemas.microsoft.com/office/drawing/2014/main" id="{7CD8F454-38D7-4BB6-A181-0ACF954B1818}"/>
              </a:ext>
            </a:extLst>
          </p:cNvPr>
          <p:cNvSpPr>
            <a:spLocks xmlns:a="http://schemas.openxmlformats.org/drawingml/2006/main" noGrp="1"/>
          </p:cNvSpPr>
          <p:nvPr/>
        </p:nvSpPr>
        <p:spPr>
          <a:xfrm xmlns:a="http://schemas.openxmlformats.org/drawingml/2006/main">
            <a:off x="781050" y="25241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7" name="">
            <a:extLst xmlns:a="http://schemas.openxmlformats.org/drawingml/2006/main">
              <a:ext uri="{FF2B5EF4-FFF2-40B4-BE49-F238E27FC236}">
                <a16:creationId xmlns:a16="http://schemas.microsoft.com/office/drawing/2014/main" id="{D5EB1DF7-E6C7-4CF5-8655-A81A62BF55CA}"/>
              </a:ext>
            </a:extLst>
          </p:cNvPr>
          <p:cNvSpPr>
            <a:spLocks xmlns:a="http://schemas.openxmlformats.org/drawingml/2006/main" noGrp="1"/>
          </p:cNvSpPr>
          <p:nvPr/>
        </p:nvSpPr>
        <p:spPr>
          <a:xfrm xmlns:a="http://schemas.openxmlformats.org/drawingml/2006/main">
            <a:off x="1143000" y="2524125"/>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Stay calm</a:t>
            </a:r>
          </a:p>
        </p:txBody>
      </p:sp>
      <p:sp>
        <p:nvSpPr>
          <p:cNvPr id="8" name="">
            <a:extLst xmlns:a="http://schemas.openxmlformats.org/drawingml/2006/main">
              <a:ext uri="{FF2B5EF4-FFF2-40B4-BE49-F238E27FC236}">
                <a16:creationId xmlns:a16="http://schemas.microsoft.com/office/drawing/2014/main" id="{E9732DDC-648C-4B76-AC0C-FD2FA460AA39}"/>
              </a:ext>
            </a:extLst>
          </p:cNvPr>
          <p:cNvSpPr>
            <a:spLocks xmlns:a="http://schemas.openxmlformats.org/drawingml/2006/main" noGrp="1"/>
          </p:cNvSpPr>
          <p:nvPr/>
        </p:nvSpPr>
        <p:spPr>
          <a:xfrm xmlns:a="http://schemas.openxmlformats.org/drawingml/2006/main">
            <a:off x="781050" y="31623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9" name="">
            <a:extLst xmlns:a="http://schemas.openxmlformats.org/drawingml/2006/main">
              <a:ext uri="{FF2B5EF4-FFF2-40B4-BE49-F238E27FC236}">
                <a16:creationId xmlns:a16="http://schemas.microsoft.com/office/drawing/2014/main" id="{1733B821-6C93-4380-B79E-E7519A9D0481}"/>
              </a:ext>
            </a:extLst>
          </p:cNvPr>
          <p:cNvSpPr>
            <a:spLocks xmlns:a="http://schemas.openxmlformats.org/drawingml/2006/main" noGrp="1"/>
          </p:cNvSpPr>
          <p:nvPr/>
        </p:nvSpPr>
        <p:spPr>
          <a:xfrm xmlns:a="http://schemas.openxmlformats.org/drawingml/2006/main">
            <a:off x="1143000" y="316230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Listen without judgment</a:t>
            </a:r>
          </a:p>
        </p:txBody>
      </p:sp>
      <p:sp>
        <p:nvSpPr>
          <p:cNvPr id="10" name="">
            <a:extLst xmlns:a="http://schemas.openxmlformats.org/drawingml/2006/main">
              <a:ext uri="{FF2B5EF4-FFF2-40B4-BE49-F238E27FC236}">
                <a16:creationId xmlns:a16="http://schemas.microsoft.com/office/drawing/2014/main" id="{299F92C3-7F6F-4437-9279-E17A37337649}"/>
              </a:ext>
            </a:extLst>
          </p:cNvPr>
          <p:cNvSpPr>
            <a:spLocks xmlns:a="http://schemas.openxmlformats.org/drawingml/2006/main" noGrp="1"/>
          </p:cNvSpPr>
          <p:nvPr/>
        </p:nvSpPr>
        <p:spPr>
          <a:xfrm xmlns:a="http://schemas.openxmlformats.org/drawingml/2006/main">
            <a:off x="781050" y="380047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11" name="">
            <a:extLst xmlns:a="http://schemas.openxmlformats.org/drawingml/2006/main">
              <a:ext uri="{FF2B5EF4-FFF2-40B4-BE49-F238E27FC236}">
                <a16:creationId xmlns:a16="http://schemas.microsoft.com/office/drawing/2014/main" id="{C22D995F-5F95-4828-912F-C0AFEAE4C3A1}"/>
              </a:ext>
            </a:extLst>
          </p:cNvPr>
          <p:cNvSpPr>
            <a:spLocks xmlns:a="http://schemas.openxmlformats.org/drawingml/2006/main" noGrp="1"/>
          </p:cNvSpPr>
          <p:nvPr/>
        </p:nvSpPr>
        <p:spPr>
          <a:xfrm xmlns:a="http://schemas.openxmlformats.org/drawingml/2006/main">
            <a:off x="1143000" y="3800475"/>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Do not promise secrecy</a:t>
            </a:r>
          </a:p>
        </p:txBody>
      </p:sp>
      <p:sp>
        <p:nvSpPr>
          <p:cNvPr id="12" name="">
            <a:extLst xmlns:a="http://schemas.openxmlformats.org/drawingml/2006/main">
              <a:ext uri="{FF2B5EF4-FFF2-40B4-BE49-F238E27FC236}">
                <a16:creationId xmlns:a16="http://schemas.microsoft.com/office/drawing/2014/main" id="{20F46F2B-2496-4BBE-A400-837299B5F465}"/>
              </a:ext>
            </a:extLst>
          </p:cNvPr>
          <p:cNvSpPr>
            <a:spLocks xmlns:a="http://schemas.openxmlformats.org/drawingml/2006/main" noGrp="1"/>
          </p:cNvSpPr>
          <p:nvPr/>
        </p:nvSpPr>
        <p:spPr>
          <a:xfrm xmlns:a="http://schemas.openxmlformats.org/drawingml/2006/main">
            <a:off x="781050" y="44386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13" name="">
            <a:extLst xmlns:a="http://schemas.openxmlformats.org/drawingml/2006/main">
              <a:ext uri="{FF2B5EF4-FFF2-40B4-BE49-F238E27FC236}">
                <a16:creationId xmlns:a16="http://schemas.microsoft.com/office/drawing/2014/main" id="{F4549846-A64F-47A8-BB70-EDF5E41A2AEA}"/>
              </a:ext>
            </a:extLst>
          </p:cNvPr>
          <p:cNvSpPr>
            <a:spLocks xmlns:a="http://schemas.openxmlformats.org/drawingml/2006/main" noGrp="1"/>
          </p:cNvSpPr>
          <p:nvPr/>
        </p:nvSpPr>
        <p:spPr>
          <a:xfrm xmlns:a="http://schemas.openxmlformats.org/drawingml/2006/main">
            <a:off x="1143000" y="443865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Assess immediate danger and connect to help</a:t>
            </a:r>
          </a:p>
        </p:txBody>
      </p:sp>
      <p:sp>
        <p:nvSpPr>
          <p:cNvPr id="14" name="">
            <a:extLst xmlns:a="http://schemas.openxmlformats.org/drawingml/2006/main">
              <a:ext uri="{FF2B5EF4-FFF2-40B4-BE49-F238E27FC236}">
                <a16:creationId xmlns:a16="http://schemas.microsoft.com/office/drawing/2014/main" id="{3F365181-E6F9-4629-AAE1-5B95698F8BBF}"/>
              </a:ext>
            </a:extLst>
          </p:cNvPr>
          <p:cNvSpPr>
            <a:spLocks xmlns:a="http://schemas.openxmlformats.org/drawingml/2006/main" noGrp="1"/>
          </p:cNvSpPr>
          <p:nvPr/>
        </p:nvSpPr>
        <p:spPr>
          <a:xfrm xmlns:a="http://schemas.openxmlformats.org/drawingml/2006/main">
            <a:off x="6477000" y="2000250"/>
            <a:ext cx="4572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287A4B"/>
                </a:solidFill>
              </a:defRPr>
            </a:pPr>
            <a:r>
              <a:rPr sz="1800" b="1">
                <a:solidFill>
                  <a:srgbClr val="287A4B"/>
                </a:solidFill>
              </a:rPr>
              <a:t>IF THE ANSWER IS NO</a:t>
            </a:r>
          </a:p>
        </p:txBody>
      </p:sp>
      <p:sp>
        <p:nvSpPr>
          <p:cNvPr id="15" name="">
            <a:extLst xmlns:a="http://schemas.openxmlformats.org/drawingml/2006/main">
              <a:ext uri="{FF2B5EF4-FFF2-40B4-BE49-F238E27FC236}">
                <a16:creationId xmlns:a16="http://schemas.microsoft.com/office/drawing/2014/main" id="{E22D42E4-DEC6-4837-BAE3-AECF15244BBC}"/>
              </a:ext>
            </a:extLst>
          </p:cNvPr>
          <p:cNvSpPr>
            <a:spLocks xmlns:a="http://schemas.openxmlformats.org/drawingml/2006/main" noGrp="1"/>
          </p:cNvSpPr>
          <p:nvPr/>
        </p:nvSpPr>
        <p:spPr>
          <a:xfrm xmlns:a="http://schemas.openxmlformats.org/drawingml/2006/main">
            <a:off x="6477000" y="25241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16" name="">
            <a:extLst xmlns:a="http://schemas.openxmlformats.org/drawingml/2006/main">
              <a:ext uri="{FF2B5EF4-FFF2-40B4-BE49-F238E27FC236}">
                <a16:creationId xmlns:a16="http://schemas.microsoft.com/office/drawing/2014/main" id="{1533F69F-69E4-4DE4-ABB2-CCB084DC75EF}"/>
              </a:ext>
            </a:extLst>
          </p:cNvPr>
          <p:cNvSpPr>
            <a:spLocks xmlns:a="http://schemas.openxmlformats.org/drawingml/2006/main" noGrp="1"/>
          </p:cNvSpPr>
          <p:nvPr/>
        </p:nvSpPr>
        <p:spPr>
          <a:xfrm xmlns:a="http://schemas.openxmlformats.org/drawingml/2006/main">
            <a:off x="6838950" y="2524125"/>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Do not punish honesty or show relief too quickly</a:t>
            </a:r>
          </a:p>
        </p:txBody>
      </p:sp>
      <p:sp>
        <p:nvSpPr>
          <p:cNvPr id="17" name="">
            <a:extLst xmlns:a="http://schemas.openxmlformats.org/drawingml/2006/main">
              <a:ext uri="{FF2B5EF4-FFF2-40B4-BE49-F238E27FC236}">
                <a16:creationId xmlns:a16="http://schemas.microsoft.com/office/drawing/2014/main" id="{88684276-BDAA-4A2D-B9CA-687300771A89}"/>
              </a:ext>
            </a:extLst>
          </p:cNvPr>
          <p:cNvSpPr>
            <a:spLocks xmlns:a="http://schemas.openxmlformats.org/drawingml/2006/main" noGrp="1"/>
          </p:cNvSpPr>
          <p:nvPr/>
        </p:nvSpPr>
        <p:spPr>
          <a:xfrm xmlns:a="http://schemas.openxmlformats.org/drawingml/2006/main">
            <a:off x="6477000" y="31623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18" name="">
            <a:extLst xmlns:a="http://schemas.openxmlformats.org/drawingml/2006/main">
              <a:ext uri="{FF2B5EF4-FFF2-40B4-BE49-F238E27FC236}">
                <a16:creationId xmlns:a16="http://schemas.microsoft.com/office/drawing/2014/main" id="{A95E3096-2218-476B-AB95-9E2652418582}"/>
              </a:ext>
            </a:extLst>
          </p:cNvPr>
          <p:cNvSpPr>
            <a:spLocks xmlns:a="http://schemas.openxmlformats.org/drawingml/2006/main" noGrp="1"/>
          </p:cNvSpPr>
          <p:nvPr/>
        </p:nvSpPr>
        <p:spPr>
          <a:xfrm xmlns:a="http://schemas.openxmlformats.org/drawingml/2006/main">
            <a:off x="6838950" y="316230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Tell them you noticed and care</a:t>
            </a:r>
          </a:p>
        </p:txBody>
      </p:sp>
      <p:sp>
        <p:nvSpPr>
          <p:cNvPr id="19" name="">
            <a:extLst xmlns:a="http://schemas.openxmlformats.org/drawingml/2006/main">
              <a:ext uri="{FF2B5EF4-FFF2-40B4-BE49-F238E27FC236}">
                <a16:creationId xmlns:a16="http://schemas.microsoft.com/office/drawing/2014/main" id="{5DFC5A77-402F-4FC2-95F7-88ED907E01A6}"/>
              </a:ext>
            </a:extLst>
          </p:cNvPr>
          <p:cNvSpPr>
            <a:spLocks xmlns:a="http://schemas.openxmlformats.org/drawingml/2006/main" noGrp="1"/>
          </p:cNvSpPr>
          <p:nvPr/>
        </p:nvSpPr>
        <p:spPr>
          <a:xfrm xmlns:a="http://schemas.openxmlformats.org/drawingml/2006/main">
            <a:off x="6477000" y="380047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20" name="">
            <a:extLst xmlns:a="http://schemas.openxmlformats.org/drawingml/2006/main">
              <a:ext uri="{FF2B5EF4-FFF2-40B4-BE49-F238E27FC236}">
                <a16:creationId xmlns:a16="http://schemas.microsoft.com/office/drawing/2014/main" id="{FB2DE727-518E-4F73-A7CC-487778ACAFE9}"/>
              </a:ext>
            </a:extLst>
          </p:cNvPr>
          <p:cNvSpPr>
            <a:spLocks xmlns:a="http://schemas.openxmlformats.org/drawingml/2006/main" noGrp="1"/>
          </p:cNvSpPr>
          <p:nvPr/>
        </p:nvSpPr>
        <p:spPr>
          <a:xfrm xmlns:a="http://schemas.openxmlformats.org/drawingml/2006/main">
            <a:off x="6838950" y="3800475"/>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Keep the door open</a:t>
            </a:r>
          </a:p>
        </p:txBody>
      </p:sp>
      <p:sp>
        <p:nvSpPr>
          <p:cNvPr id="21" name="">
            <a:extLst xmlns:a="http://schemas.openxmlformats.org/drawingml/2006/main">
              <a:ext uri="{FF2B5EF4-FFF2-40B4-BE49-F238E27FC236}">
                <a16:creationId xmlns:a16="http://schemas.microsoft.com/office/drawing/2014/main" id="{6AE376AD-4FE0-495A-B8FE-0F712EA22F3C}"/>
              </a:ext>
            </a:extLst>
          </p:cNvPr>
          <p:cNvSpPr>
            <a:spLocks xmlns:a="http://schemas.openxmlformats.org/drawingml/2006/main" noGrp="1"/>
          </p:cNvSpPr>
          <p:nvPr/>
        </p:nvSpPr>
        <p:spPr>
          <a:xfrm xmlns:a="http://schemas.openxmlformats.org/drawingml/2006/main">
            <a:off x="6477000" y="44386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22" name="">
            <a:extLst xmlns:a="http://schemas.openxmlformats.org/drawingml/2006/main">
              <a:ext uri="{FF2B5EF4-FFF2-40B4-BE49-F238E27FC236}">
                <a16:creationId xmlns:a16="http://schemas.microsoft.com/office/drawing/2014/main" id="{877E61FB-CCB1-4B13-9845-ED8E9A161119}"/>
              </a:ext>
            </a:extLst>
          </p:cNvPr>
          <p:cNvSpPr>
            <a:spLocks xmlns:a="http://schemas.openxmlformats.org/drawingml/2006/main" noGrp="1"/>
          </p:cNvSpPr>
          <p:nvPr/>
        </p:nvSpPr>
        <p:spPr>
          <a:xfrm xmlns:a="http://schemas.openxmlformats.org/drawingml/2006/main">
            <a:off x="6838950" y="443865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Follow up if the change continues</a:t>
            </a:r>
          </a:p>
        </p:txBody>
      </p:sp>
      <p:sp>
        <p:nvSpPr>
          <p:cNvPr id="23" name="">
            <a:extLst xmlns:a="http://schemas.openxmlformats.org/drawingml/2006/main">
              <a:ext uri="{FF2B5EF4-FFF2-40B4-BE49-F238E27FC236}">
                <a16:creationId xmlns:a16="http://schemas.microsoft.com/office/drawing/2014/main" id="{10591345-B866-4328-B3C5-C43E50EB16DC}"/>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24" name="">
            <a:extLst xmlns:a="http://schemas.openxmlformats.org/drawingml/2006/main">
              <a:ext uri="{FF2B5EF4-FFF2-40B4-BE49-F238E27FC236}">
                <a16:creationId xmlns:a16="http://schemas.microsoft.com/office/drawing/2014/main" id="{03C7F1C4-9899-4766-99AA-F71941F33DB9}"/>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10</a:t>
            </a:r>
          </a:p>
        </p:txBody>
      </p:sp>
    </p:spTree>
    <p:extLst>
      <p:ext uri="{BB962C8B-B14F-4D97-AF65-F5344CB8AC3E}">
        <p14:creationId xmlns:p14="http://schemas.microsoft.com/office/powerpoint/2010/main" val="181003044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4D0BAB9-7111-487E-A3B4-B3371FB76A15}"/>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9D7B0C0-8CAC-4414-BB90-DBC1DD0947A7}"/>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6 • WHAT NOT TO SAY OR DO</a:t>
            </a:r>
          </a:p>
        </p:txBody>
      </p:sp>
      <p:sp>
        <p:nvSpPr>
          <p:cNvPr id="3" name="">
            <a:extLst xmlns:a="http://schemas.openxmlformats.org/drawingml/2006/main">
              <a:ext uri="{FF2B5EF4-FFF2-40B4-BE49-F238E27FC236}">
                <a16:creationId xmlns:a16="http://schemas.microsoft.com/office/drawing/2014/main" id="{1A3A1288-9D04-4D4F-9795-44BAB2261580}"/>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Presence is safer than arguing, minimizing, or judging</a:t>
            </a:r>
          </a:p>
        </p:txBody>
      </p:sp>
      <p:sp>
        <p:nvSpPr>
          <p:cNvPr id="4" name="">
            <a:extLst xmlns:a="http://schemas.openxmlformats.org/drawingml/2006/main">
              <a:ext uri="{FF2B5EF4-FFF2-40B4-BE49-F238E27FC236}">
                <a16:creationId xmlns:a16="http://schemas.microsoft.com/office/drawing/2014/main" id="{462EC4EA-8E20-478E-9E64-9824B4B7FC7D}"/>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4F067A0A-3548-455F-8986-5A37B4D0ED31}"/>
              </a:ext>
            </a:extLst>
          </p:cNvPr>
          <p:cNvSpPr>
            <a:spLocks xmlns:a="http://schemas.openxmlformats.org/drawingml/2006/main" noGrp="1"/>
          </p:cNvSpPr>
          <p:nvPr/>
        </p:nvSpPr>
        <p:spPr>
          <a:xfrm xmlns:a="http://schemas.openxmlformats.org/drawingml/2006/main">
            <a:off x="781050" y="18097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6" name="">
            <a:extLst xmlns:a="http://schemas.openxmlformats.org/drawingml/2006/main">
              <a:ext uri="{FF2B5EF4-FFF2-40B4-BE49-F238E27FC236}">
                <a16:creationId xmlns:a16="http://schemas.microsoft.com/office/drawing/2014/main" id="{B62C6D67-25F9-4D17-88AD-A6977E8D3085}"/>
              </a:ext>
            </a:extLst>
          </p:cNvPr>
          <p:cNvSpPr>
            <a:spLocks xmlns:a="http://schemas.openxmlformats.org/drawingml/2006/main" noGrp="1"/>
          </p:cNvSpPr>
          <p:nvPr/>
        </p:nvSpPr>
        <p:spPr>
          <a:xfrm xmlns:a="http://schemas.openxmlformats.org/drawingml/2006/main">
            <a:off x="1143000" y="180975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Do not argue: “You have so much to live for.”</a:t>
            </a:r>
          </a:p>
        </p:txBody>
      </p:sp>
      <p:sp>
        <p:nvSpPr>
          <p:cNvPr id="7" name="">
            <a:extLst xmlns:a="http://schemas.openxmlformats.org/drawingml/2006/main">
              <a:ext uri="{FF2B5EF4-FFF2-40B4-BE49-F238E27FC236}">
                <a16:creationId xmlns:a16="http://schemas.microsoft.com/office/drawing/2014/main" id="{056DD9B1-E86E-4976-BCCD-4F6F04A50929}"/>
              </a:ext>
            </a:extLst>
          </p:cNvPr>
          <p:cNvSpPr>
            <a:spLocks xmlns:a="http://schemas.openxmlformats.org/drawingml/2006/main" noGrp="1"/>
          </p:cNvSpPr>
          <p:nvPr/>
        </p:nvSpPr>
        <p:spPr>
          <a:xfrm xmlns:a="http://schemas.openxmlformats.org/drawingml/2006/main">
            <a:off x="781050" y="25527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8" name="">
            <a:extLst xmlns:a="http://schemas.openxmlformats.org/drawingml/2006/main">
              <a:ext uri="{FF2B5EF4-FFF2-40B4-BE49-F238E27FC236}">
                <a16:creationId xmlns:a16="http://schemas.microsoft.com/office/drawing/2014/main" id="{528828E4-91B5-4D64-A4B8-D4CD5CFB3C24}"/>
              </a:ext>
            </a:extLst>
          </p:cNvPr>
          <p:cNvSpPr>
            <a:spLocks xmlns:a="http://schemas.openxmlformats.org/drawingml/2006/main" noGrp="1"/>
          </p:cNvSpPr>
          <p:nvPr/>
        </p:nvSpPr>
        <p:spPr>
          <a:xfrm xmlns:a="http://schemas.openxmlformats.org/drawingml/2006/main">
            <a:off x="1143000" y="255270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Do not minimize: “It can’t be that bad.”</a:t>
            </a:r>
          </a:p>
        </p:txBody>
      </p:sp>
      <p:sp>
        <p:nvSpPr>
          <p:cNvPr id="9" name="">
            <a:extLst xmlns:a="http://schemas.openxmlformats.org/drawingml/2006/main">
              <a:ext uri="{FF2B5EF4-FFF2-40B4-BE49-F238E27FC236}">
                <a16:creationId xmlns:a16="http://schemas.microsoft.com/office/drawing/2014/main" id="{06C833C3-114B-4244-AAFE-7C7A137BF8A3}"/>
              </a:ext>
            </a:extLst>
          </p:cNvPr>
          <p:cNvSpPr>
            <a:spLocks xmlns:a="http://schemas.openxmlformats.org/drawingml/2006/main" noGrp="1"/>
          </p:cNvSpPr>
          <p:nvPr/>
        </p:nvSpPr>
        <p:spPr>
          <a:xfrm xmlns:a="http://schemas.openxmlformats.org/drawingml/2006/main">
            <a:off x="781050" y="32956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10" name="">
            <a:extLst xmlns:a="http://schemas.openxmlformats.org/drawingml/2006/main">
              <a:ext uri="{FF2B5EF4-FFF2-40B4-BE49-F238E27FC236}">
                <a16:creationId xmlns:a16="http://schemas.microsoft.com/office/drawing/2014/main" id="{1F00588C-33DE-4657-9A43-169D8BDD6F73}"/>
              </a:ext>
            </a:extLst>
          </p:cNvPr>
          <p:cNvSpPr>
            <a:spLocks xmlns:a="http://schemas.openxmlformats.org/drawingml/2006/main" noGrp="1"/>
          </p:cNvSpPr>
          <p:nvPr/>
        </p:nvSpPr>
        <p:spPr>
          <a:xfrm xmlns:a="http://schemas.openxmlformats.org/drawingml/2006/main">
            <a:off x="1143000" y="329565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Do not compare their pain to someone else’s problems.</a:t>
            </a:r>
          </a:p>
        </p:txBody>
      </p:sp>
      <p:sp>
        <p:nvSpPr>
          <p:cNvPr id="11" name="">
            <a:extLst xmlns:a="http://schemas.openxmlformats.org/drawingml/2006/main">
              <a:ext uri="{FF2B5EF4-FFF2-40B4-BE49-F238E27FC236}">
                <a16:creationId xmlns:a16="http://schemas.microsoft.com/office/drawing/2014/main" id="{F0543038-F6F3-4FFE-8509-BF11C2D5EBBC}"/>
              </a:ext>
            </a:extLst>
          </p:cNvPr>
          <p:cNvSpPr>
            <a:spLocks xmlns:a="http://schemas.openxmlformats.org/drawingml/2006/main" noGrp="1"/>
          </p:cNvSpPr>
          <p:nvPr/>
        </p:nvSpPr>
        <p:spPr>
          <a:xfrm xmlns:a="http://schemas.openxmlformats.org/drawingml/2006/main">
            <a:off x="781050" y="40386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12" name="">
            <a:extLst xmlns:a="http://schemas.openxmlformats.org/drawingml/2006/main">
              <a:ext uri="{FF2B5EF4-FFF2-40B4-BE49-F238E27FC236}">
                <a16:creationId xmlns:a16="http://schemas.microsoft.com/office/drawing/2014/main" id="{77276522-F200-4AD2-94BD-36A1ABEB9FED}"/>
              </a:ext>
            </a:extLst>
          </p:cNvPr>
          <p:cNvSpPr>
            <a:spLocks xmlns:a="http://schemas.openxmlformats.org/drawingml/2006/main" noGrp="1"/>
          </p:cNvSpPr>
          <p:nvPr/>
        </p:nvSpPr>
        <p:spPr>
          <a:xfrm xmlns:a="http://schemas.openxmlformats.org/drawingml/2006/main">
            <a:off x="1143000" y="403860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Do not act shocked, dismissive, or judgmental.</a:t>
            </a:r>
          </a:p>
        </p:txBody>
      </p:sp>
      <p:sp>
        <p:nvSpPr>
          <p:cNvPr id="13" name="">
            <a:extLst xmlns:a="http://schemas.openxmlformats.org/drawingml/2006/main">
              <a:ext uri="{FF2B5EF4-FFF2-40B4-BE49-F238E27FC236}">
                <a16:creationId xmlns:a16="http://schemas.microsoft.com/office/drawing/2014/main" id="{B9DCD263-7D05-4EF3-9A40-F8ECB1E55EFF}"/>
              </a:ext>
            </a:extLst>
          </p:cNvPr>
          <p:cNvSpPr>
            <a:spLocks xmlns:a="http://schemas.openxmlformats.org/drawingml/2006/main" noGrp="1"/>
          </p:cNvSpPr>
          <p:nvPr/>
        </p:nvSpPr>
        <p:spPr>
          <a:xfrm xmlns:a="http://schemas.openxmlformats.org/drawingml/2006/main">
            <a:off x="781050" y="47815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14" name="">
            <a:extLst xmlns:a="http://schemas.openxmlformats.org/drawingml/2006/main">
              <a:ext uri="{FF2B5EF4-FFF2-40B4-BE49-F238E27FC236}">
                <a16:creationId xmlns:a16="http://schemas.microsoft.com/office/drawing/2014/main" id="{41B593B7-FC3D-4250-A768-2801F2CB4EB1}"/>
              </a:ext>
            </a:extLst>
          </p:cNvPr>
          <p:cNvSpPr>
            <a:spLocks xmlns:a="http://schemas.openxmlformats.org/drawingml/2006/main" noGrp="1"/>
          </p:cNvSpPr>
          <p:nvPr/>
        </p:nvSpPr>
        <p:spPr>
          <a:xfrm xmlns:a="http://schemas.openxmlformats.org/drawingml/2006/main">
            <a:off x="1143000" y="478155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Do not agree to keep immediate danger secret.</a:t>
            </a:r>
          </a:p>
        </p:txBody>
      </p:sp>
      <p:sp>
        <p:nvSpPr>
          <p:cNvPr id="15" name="">
            <a:extLst xmlns:a="http://schemas.openxmlformats.org/drawingml/2006/main">
              <a:ext uri="{FF2B5EF4-FFF2-40B4-BE49-F238E27FC236}">
                <a16:creationId xmlns:a16="http://schemas.microsoft.com/office/drawing/2014/main" id="{182A7643-0811-4D96-B3CB-6BEAFFDEBA16}"/>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6" name="">
            <a:extLst xmlns:a="http://schemas.openxmlformats.org/drawingml/2006/main">
              <a:ext uri="{FF2B5EF4-FFF2-40B4-BE49-F238E27FC236}">
                <a16:creationId xmlns:a16="http://schemas.microsoft.com/office/drawing/2014/main" id="{B9FFA434-726D-49B9-8899-39A35106CAF2}"/>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11</a:t>
            </a:r>
          </a:p>
        </p:txBody>
      </p:sp>
    </p:spTree>
    <p:extLst>
      <p:ext uri="{BB962C8B-B14F-4D97-AF65-F5344CB8AC3E}">
        <p14:creationId xmlns:p14="http://schemas.microsoft.com/office/powerpoint/2010/main" val="1954384459"/>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A2BA026-22D7-4739-91AC-46D824E08711}"/>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CBC35E4-7821-4B54-9992-2FCC9860A384}"/>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7 • STAYING WITH SOMEONE IN CRISIS</a:t>
            </a:r>
          </a:p>
        </p:txBody>
      </p:sp>
      <p:sp>
        <p:nvSpPr>
          <p:cNvPr id="3" name="">
            <a:extLst xmlns:a="http://schemas.openxmlformats.org/drawingml/2006/main">
              <a:ext uri="{FF2B5EF4-FFF2-40B4-BE49-F238E27FC236}">
                <a16:creationId xmlns:a16="http://schemas.microsoft.com/office/drawing/2014/main" id="{36467A69-5D3C-4408-809C-BA2774A445F0}"/>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Stay, listen, reduce danger, and follow through</a:t>
            </a:r>
          </a:p>
        </p:txBody>
      </p:sp>
      <p:sp>
        <p:nvSpPr>
          <p:cNvPr id="4" name="">
            <a:extLst xmlns:a="http://schemas.openxmlformats.org/drawingml/2006/main">
              <a:ext uri="{FF2B5EF4-FFF2-40B4-BE49-F238E27FC236}">
                <a16:creationId xmlns:a16="http://schemas.microsoft.com/office/drawing/2014/main" id="{AD0F41F0-A1D0-48D9-9098-C8D3741B0335}"/>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E7FB229-0F77-4A78-BAD4-F06AB38AD562}"/>
              </a:ext>
            </a:extLst>
          </p:cNvPr>
          <p:cNvSpPr>
            <a:spLocks xmlns:a="http://schemas.openxmlformats.org/drawingml/2006/main" noGrp="1"/>
          </p:cNvSpPr>
          <p:nvPr/>
        </p:nvSpPr>
        <p:spPr>
          <a:xfrm xmlns:a="http://schemas.openxmlformats.org/drawingml/2006/main">
            <a:off x="781050" y="18097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6" name="">
            <a:extLst xmlns:a="http://schemas.openxmlformats.org/drawingml/2006/main">
              <a:ext uri="{FF2B5EF4-FFF2-40B4-BE49-F238E27FC236}">
                <a16:creationId xmlns:a16="http://schemas.microsoft.com/office/drawing/2014/main" id="{42EAF247-A5FE-48D4-B125-5259326595EA}"/>
              </a:ext>
            </a:extLst>
          </p:cNvPr>
          <p:cNvSpPr>
            <a:spLocks xmlns:a="http://schemas.openxmlformats.org/drawingml/2006/main" noGrp="1"/>
          </p:cNvSpPr>
          <p:nvPr/>
        </p:nvSpPr>
        <p:spPr>
          <a:xfrm xmlns:a="http://schemas.openxmlformats.org/drawingml/2006/main">
            <a:off x="1143000" y="180975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Stay physically present; never leave someone in immediate danger alone.</a:t>
            </a:r>
          </a:p>
        </p:txBody>
      </p:sp>
      <p:sp>
        <p:nvSpPr>
          <p:cNvPr id="7" name="">
            <a:extLst xmlns:a="http://schemas.openxmlformats.org/drawingml/2006/main">
              <a:ext uri="{FF2B5EF4-FFF2-40B4-BE49-F238E27FC236}">
                <a16:creationId xmlns:a16="http://schemas.microsoft.com/office/drawing/2014/main" id="{10B472FB-27A0-4320-B80E-ECBEF9CB51E3}"/>
              </a:ext>
            </a:extLst>
          </p:cNvPr>
          <p:cNvSpPr>
            <a:spLocks xmlns:a="http://schemas.openxmlformats.org/drawingml/2006/main" noGrp="1"/>
          </p:cNvSpPr>
          <p:nvPr/>
        </p:nvSpPr>
        <p:spPr>
          <a:xfrm xmlns:a="http://schemas.openxmlformats.org/drawingml/2006/main">
            <a:off x="781050" y="25908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8" name="">
            <a:extLst xmlns:a="http://schemas.openxmlformats.org/drawingml/2006/main">
              <a:ext uri="{FF2B5EF4-FFF2-40B4-BE49-F238E27FC236}">
                <a16:creationId xmlns:a16="http://schemas.microsoft.com/office/drawing/2014/main" id="{E74DA04A-1352-40A7-99BC-085BA3D94795}"/>
              </a:ext>
            </a:extLst>
          </p:cNvPr>
          <p:cNvSpPr>
            <a:spLocks xmlns:a="http://schemas.openxmlformats.org/drawingml/2006/main" noGrp="1"/>
          </p:cNvSpPr>
          <p:nvPr/>
        </p:nvSpPr>
        <p:spPr>
          <a:xfrm xmlns:a="http://schemas.openxmlformats.org/drawingml/2006/main">
            <a:off x="1143000" y="259080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Listen more than you talk.</a:t>
            </a:r>
          </a:p>
        </p:txBody>
      </p:sp>
      <p:sp>
        <p:nvSpPr>
          <p:cNvPr id="9" name="">
            <a:extLst xmlns:a="http://schemas.openxmlformats.org/drawingml/2006/main">
              <a:ext uri="{FF2B5EF4-FFF2-40B4-BE49-F238E27FC236}">
                <a16:creationId xmlns:a16="http://schemas.microsoft.com/office/drawing/2014/main" id="{2B17B1BC-879C-4409-99C6-72730D6878FB}"/>
              </a:ext>
            </a:extLst>
          </p:cNvPr>
          <p:cNvSpPr>
            <a:spLocks xmlns:a="http://schemas.openxmlformats.org/drawingml/2006/main" noGrp="1"/>
          </p:cNvSpPr>
          <p:nvPr/>
        </p:nvSpPr>
        <p:spPr>
          <a:xfrm xmlns:a="http://schemas.openxmlformats.org/drawingml/2006/main">
            <a:off x="781050" y="33718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10" name="">
            <a:extLst xmlns:a="http://schemas.openxmlformats.org/drawingml/2006/main">
              <a:ext uri="{FF2B5EF4-FFF2-40B4-BE49-F238E27FC236}">
                <a16:creationId xmlns:a16="http://schemas.microsoft.com/office/drawing/2014/main" id="{00CF2292-5B11-479A-BC96-41756A670721}"/>
              </a:ext>
            </a:extLst>
          </p:cNvPr>
          <p:cNvSpPr>
            <a:spLocks xmlns:a="http://schemas.openxmlformats.org/drawingml/2006/main" noGrp="1"/>
          </p:cNvSpPr>
          <p:nvPr/>
        </p:nvSpPr>
        <p:spPr>
          <a:xfrm xmlns:a="http://schemas.openxmlformats.org/drawingml/2006/main">
            <a:off x="1143000" y="337185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Reduce access to lethal means only where safe and appropriate.</a:t>
            </a:r>
          </a:p>
        </p:txBody>
      </p:sp>
      <p:sp>
        <p:nvSpPr>
          <p:cNvPr id="11" name="">
            <a:extLst xmlns:a="http://schemas.openxmlformats.org/drawingml/2006/main">
              <a:ext uri="{FF2B5EF4-FFF2-40B4-BE49-F238E27FC236}">
                <a16:creationId xmlns:a16="http://schemas.microsoft.com/office/drawing/2014/main" id="{3365AABC-18B5-4227-BEBF-1FD13DC8C96B}"/>
              </a:ext>
            </a:extLst>
          </p:cNvPr>
          <p:cNvSpPr>
            <a:spLocks xmlns:a="http://schemas.openxmlformats.org/drawingml/2006/main" noGrp="1"/>
          </p:cNvSpPr>
          <p:nvPr/>
        </p:nvSpPr>
        <p:spPr>
          <a:xfrm xmlns:a="http://schemas.openxmlformats.org/drawingml/2006/main">
            <a:off x="781050" y="41529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12" name="">
            <a:extLst xmlns:a="http://schemas.openxmlformats.org/drawingml/2006/main">
              <a:ext uri="{FF2B5EF4-FFF2-40B4-BE49-F238E27FC236}">
                <a16:creationId xmlns:a16="http://schemas.microsoft.com/office/drawing/2014/main" id="{DDB34B92-F873-42D7-AD03-97C30F55B423}"/>
              </a:ext>
            </a:extLst>
          </p:cNvPr>
          <p:cNvSpPr>
            <a:spLocks xmlns:a="http://schemas.openxmlformats.org/drawingml/2006/main" noGrp="1"/>
          </p:cNvSpPr>
          <p:nvPr/>
        </p:nvSpPr>
        <p:spPr>
          <a:xfrm xmlns:a="http://schemas.openxmlformats.org/drawingml/2006/main">
            <a:off x="1143000" y="415290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Keep your tone calm and steady.</a:t>
            </a:r>
          </a:p>
        </p:txBody>
      </p:sp>
      <p:sp>
        <p:nvSpPr>
          <p:cNvPr id="13" name="">
            <a:extLst xmlns:a="http://schemas.openxmlformats.org/drawingml/2006/main">
              <a:ext uri="{FF2B5EF4-FFF2-40B4-BE49-F238E27FC236}">
                <a16:creationId xmlns:a16="http://schemas.microsoft.com/office/drawing/2014/main" id="{21675B0E-5E63-4315-BC99-DC4645BC6F62}"/>
              </a:ext>
            </a:extLst>
          </p:cNvPr>
          <p:cNvSpPr>
            <a:spLocks xmlns:a="http://schemas.openxmlformats.org/drawingml/2006/main" noGrp="1"/>
          </p:cNvSpPr>
          <p:nvPr/>
        </p:nvSpPr>
        <p:spPr>
          <a:xfrm xmlns:a="http://schemas.openxmlformats.org/drawingml/2006/main">
            <a:off x="781050" y="49339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14" name="">
            <a:extLst xmlns:a="http://schemas.openxmlformats.org/drawingml/2006/main">
              <a:ext uri="{FF2B5EF4-FFF2-40B4-BE49-F238E27FC236}">
                <a16:creationId xmlns:a16="http://schemas.microsoft.com/office/drawing/2014/main" id="{24EC4C1C-C93C-45AC-9700-3FDEDC78A111}"/>
              </a:ext>
            </a:extLst>
          </p:cNvPr>
          <p:cNvSpPr>
            <a:spLocks xmlns:a="http://schemas.openxmlformats.org/drawingml/2006/main" noGrp="1"/>
          </p:cNvSpPr>
          <p:nvPr/>
        </p:nvSpPr>
        <p:spPr>
          <a:xfrm xmlns:a="http://schemas.openxmlformats.org/drawingml/2006/main">
            <a:off x="1143000" y="493395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Walk with them through the call, ride, handoff, or arrival of help.</a:t>
            </a:r>
          </a:p>
        </p:txBody>
      </p:sp>
      <p:sp>
        <p:nvSpPr>
          <p:cNvPr id="15" name="">
            <a:extLst xmlns:a="http://schemas.openxmlformats.org/drawingml/2006/main">
              <a:ext uri="{FF2B5EF4-FFF2-40B4-BE49-F238E27FC236}">
                <a16:creationId xmlns:a16="http://schemas.microsoft.com/office/drawing/2014/main" id="{334D0D00-A556-4223-B27C-D195EFAF30D8}"/>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6" name="">
            <a:extLst xmlns:a="http://schemas.openxmlformats.org/drawingml/2006/main">
              <a:ext uri="{FF2B5EF4-FFF2-40B4-BE49-F238E27FC236}">
                <a16:creationId xmlns:a16="http://schemas.microsoft.com/office/drawing/2014/main" id="{8377B833-FC6B-4736-87F7-0745D4461BD0}"/>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12</a:t>
            </a:r>
          </a:p>
        </p:txBody>
      </p:sp>
    </p:spTree>
    <p:extLst>
      <p:ext uri="{BB962C8B-B14F-4D97-AF65-F5344CB8AC3E}">
        <p14:creationId xmlns:p14="http://schemas.microsoft.com/office/powerpoint/2010/main" val="86819336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E624426A-B413-46BD-BE1B-4E70BB783936}"/>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372C527-9627-4C99-AF5B-AAADCE31AC22}"/>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8 • EMERGENCY RESPONSE</a:t>
            </a:r>
          </a:p>
        </p:txBody>
      </p:sp>
      <p:sp>
        <p:nvSpPr>
          <p:cNvPr id="3" name="">
            <a:extLst xmlns:a="http://schemas.openxmlformats.org/drawingml/2006/main">
              <a:ext uri="{FF2B5EF4-FFF2-40B4-BE49-F238E27FC236}">
                <a16:creationId xmlns:a16="http://schemas.microsoft.com/office/drawing/2014/main" id="{3C53C409-E6BE-4682-8973-382F76500EDF}"/>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Use the level of response the situation requires</a:t>
            </a:r>
          </a:p>
        </p:txBody>
      </p:sp>
      <p:sp>
        <p:nvSpPr>
          <p:cNvPr id="4" name="">
            <a:extLst xmlns:a="http://schemas.openxmlformats.org/drawingml/2006/main">
              <a:ext uri="{FF2B5EF4-FFF2-40B4-BE49-F238E27FC236}">
                <a16:creationId xmlns:a16="http://schemas.microsoft.com/office/drawing/2014/main" id="{59D22FB9-6A48-4A7F-9E13-C61417268DD1}"/>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C690FC91-32A2-4BDE-A23A-F42052832DCE}"/>
              </a:ext>
            </a:extLst>
          </p:cNvPr>
          <p:cNvSpPr>
            <a:spLocks xmlns:a="http://schemas.openxmlformats.org/drawingml/2006/main" noGrp="1"/>
          </p:cNvSpPr>
          <p:nvPr/>
        </p:nvSpPr>
        <p:spPr>
          <a:xfrm xmlns:a="http://schemas.openxmlformats.org/drawingml/2006/main">
            <a:off x="781050" y="1981200"/>
            <a:ext cx="3238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C92032"/>
                </a:solidFill>
              </a:defRPr>
            </a:pPr>
            <a:r>
              <a:rPr sz="1725" b="1">
                <a:solidFill>
                  <a:srgbClr val="C92032"/>
                </a:solidFill>
              </a:rPr>
              <a:t>IMMEDIATE DANGER</a:t>
            </a:r>
          </a:p>
        </p:txBody>
      </p:sp>
      <p:sp>
        <p:nvSpPr>
          <p:cNvPr id="6" name="">
            <a:extLst xmlns:a="http://schemas.openxmlformats.org/drawingml/2006/main">
              <a:ext uri="{FF2B5EF4-FFF2-40B4-BE49-F238E27FC236}">
                <a16:creationId xmlns:a16="http://schemas.microsoft.com/office/drawing/2014/main" id="{CD9A6F57-F3AA-48A1-80C0-1EA1E3E88B85}"/>
              </a:ext>
            </a:extLst>
          </p:cNvPr>
          <p:cNvSpPr>
            <a:spLocks xmlns:a="http://schemas.openxmlformats.org/drawingml/2006/main" noGrp="1"/>
          </p:cNvSpPr>
          <p:nvPr/>
        </p:nvSpPr>
        <p:spPr>
          <a:xfrm xmlns:a="http://schemas.openxmlformats.org/drawingml/2006/main">
            <a:off x="781050" y="2400300"/>
            <a:ext cx="3238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450" b="1">
                <a:solidFill>
                  <a:srgbClr val="C92032"/>
                </a:solidFill>
              </a:defRPr>
            </a:pPr>
            <a:r>
              <a:rPr sz="3450" b="1">
                <a:solidFill>
                  <a:srgbClr val="C92032"/>
                </a:solidFill>
              </a:rPr>
              <a:t>Call 911</a:t>
            </a:r>
          </a:p>
        </p:txBody>
      </p:sp>
      <p:sp>
        <p:nvSpPr>
          <p:cNvPr id="7" name="">
            <a:extLst xmlns:a="http://schemas.openxmlformats.org/drawingml/2006/main">
              <a:ext uri="{FF2B5EF4-FFF2-40B4-BE49-F238E27FC236}">
                <a16:creationId xmlns:a16="http://schemas.microsoft.com/office/drawing/2014/main" id="{428F861B-860C-43E5-8DE3-4D11A7EFE9E6}"/>
              </a:ext>
            </a:extLst>
          </p:cNvPr>
          <p:cNvSpPr>
            <a:spLocks xmlns:a="http://schemas.openxmlformats.org/drawingml/2006/main" noGrp="1"/>
          </p:cNvSpPr>
          <p:nvPr/>
        </p:nvSpPr>
        <p:spPr>
          <a:xfrm xmlns:a="http://schemas.openxmlformats.org/drawingml/2006/main">
            <a:off x="781050" y="3124200"/>
            <a:ext cx="44767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Say it is a mental-health emergency involving a veteran. Ask whether a crisis-trained responder is available. Stay until help arrives.</a:t>
            </a:r>
          </a:p>
        </p:txBody>
      </p:sp>
      <p:sp>
        <p:nvSpPr>
          <p:cNvPr id="8" name="">
            <a:extLst xmlns:a="http://schemas.openxmlformats.org/drawingml/2006/main">
              <a:ext uri="{FF2B5EF4-FFF2-40B4-BE49-F238E27FC236}">
                <a16:creationId xmlns:a16="http://schemas.microsoft.com/office/drawing/2014/main" id="{AC0FCFDA-900E-4911-B2FB-6F44E2169C34}"/>
              </a:ext>
            </a:extLst>
          </p:cNvPr>
          <p:cNvSpPr>
            <a:spLocks xmlns:a="http://schemas.openxmlformats.org/drawingml/2006/main" noGrp="1"/>
          </p:cNvSpPr>
          <p:nvPr/>
        </p:nvSpPr>
        <p:spPr>
          <a:xfrm xmlns:a="http://schemas.openxmlformats.org/drawingml/2006/main">
            <a:off x="5810250" y="1952625"/>
            <a:ext cx="28575" cy="3143250"/>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E69711B6-9B20-462C-A0F9-C4CAE6C8F332}"/>
              </a:ext>
            </a:extLst>
          </p:cNvPr>
          <p:cNvSpPr>
            <a:spLocks xmlns:a="http://schemas.openxmlformats.org/drawingml/2006/main" noGrp="1"/>
          </p:cNvSpPr>
          <p:nvPr/>
        </p:nvSpPr>
        <p:spPr>
          <a:xfrm xmlns:a="http://schemas.openxmlformats.org/drawingml/2006/main">
            <a:off x="6381750" y="1981200"/>
            <a:ext cx="3714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123D6A"/>
                </a:solidFill>
              </a:defRPr>
            </a:pPr>
            <a:r>
              <a:rPr sz="1725" b="1">
                <a:solidFill>
                  <a:srgbClr val="123D6A"/>
                </a:solidFill>
              </a:rPr>
              <a:t>CRISIS OR GUIDANCE</a:t>
            </a:r>
          </a:p>
        </p:txBody>
      </p:sp>
      <p:sp>
        <p:nvSpPr>
          <p:cNvPr id="10" name="">
            <a:extLst xmlns:a="http://schemas.openxmlformats.org/drawingml/2006/main">
              <a:ext uri="{FF2B5EF4-FFF2-40B4-BE49-F238E27FC236}">
                <a16:creationId xmlns:a16="http://schemas.microsoft.com/office/drawing/2014/main" id="{B63A684F-23EB-4CB3-B68E-7264C24CA7C9}"/>
              </a:ext>
            </a:extLst>
          </p:cNvPr>
          <p:cNvSpPr>
            <a:spLocks xmlns:a="http://schemas.openxmlformats.org/drawingml/2006/main" noGrp="1"/>
          </p:cNvSpPr>
          <p:nvPr/>
        </p:nvSpPr>
        <p:spPr>
          <a:xfrm xmlns:a="http://schemas.openxmlformats.org/drawingml/2006/main">
            <a:off x="6381750" y="2400300"/>
            <a:ext cx="4476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150" b="1">
                <a:solidFill>
                  <a:srgbClr val="123D6A"/>
                </a:solidFill>
              </a:defRPr>
            </a:pPr>
            <a:r>
              <a:rPr sz="3150" b="1">
                <a:solidFill>
                  <a:srgbClr val="123D6A"/>
                </a:solidFill>
              </a:rPr>
              <a:t>Call 988, then press 1</a:t>
            </a:r>
          </a:p>
        </p:txBody>
      </p:sp>
      <p:sp>
        <p:nvSpPr>
          <p:cNvPr id="11" name="">
            <a:extLst xmlns:a="http://schemas.openxmlformats.org/drawingml/2006/main">
              <a:ext uri="{FF2B5EF4-FFF2-40B4-BE49-F238E27FC236}">
                <a16:creationId xmlns:a16="http://schemas.microsoft.com/office/drawing/2014/main" id="{00BEB5BF-270F-492E-95F2-4A1CE6FA1B98}"/>
              </a:ext>
            </a:extLst>
          </p:cNvPr>
          <p:cNvSpPr>
            <a:spLocks xmlns:a="http://schemas.openxmlformats.org/drawingml/2006/main" noGrp="1"/>
          </p:cNvSpPr>
          <p:nvPr/>
        </p:nvSpPr>
        <p:spPr>
          <a:xfrm xmlns:a="http://schemas.openxmlformats.org/drawingml/2006/main">
            <a:off x="6381750" y="3124200"/>
            <a:ext cx="44767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Text 838255 or use confidential online chat. You may call on someone’s behalf or call for guidance on how to help.</a:t>
            </a:r>
          </a:p>
        </p:txBody>
      </p:sp>
      <p:sp>
        <p:nvSpPr>
          <p:cNvPr id="12" name="">
            <a:extLst xmlns:a="http://schemas.openxmlformats.org/drawingml/2006/main">
              <a:ext uri="{FF2B5EF4-FFF2-40B4-BE49-F238E27FC236}">
                <a16:creationId xmlns:a16="http://schemas.microsoft.com/office/drawing/2014/main" id="{1DCDD2AE-8659-4085-A951-73862E03408F}"/>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3" name="">
            <a:extLst xmlns:a="http://schemas.openxmlformats.org/drawingml/2006/main">
              <a:ext uri="{FF2B5EF4-FFF2-40B4-BE49-F238E27FC236}">
                <a16:creationId xmlns:a16="http://schemas.microsoft.com/office/drawing/2014/main" id="{0882B60F-4AF9-4FD4-955A-09ABE63D8AC8}"/>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13</a:t>
            </a:r>
          </a:p>
        </p:txBody>
      </p:sp>
    </p:spTree>
    <p:extLst>
      <p:ext uri="{BB962C8B-B14F-4D97-AF65-F5344CB8AC3E}">
        <p14:creationId xmlns:p14="http://schemas.microsoft.com/office/powerpoint/2010/main" val="119217484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2818747D-A1F2-4FE1-A08A-C5D8D3F7C7F2}"/>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1A4CAAD-8BF5-410F-A6F2-EDB63E1E0693}"/>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8 • EMERGENCY RESPONSE</a:t>
            </a:r>
          </a:p>
        </p:txBody>
      </p:sp>
      <p:sp>
        <p:nvSpPr>
          <p:cNvPr id="3" name="">
            <a:extLst xmlns:a="http://schemas.openxmlformats.org/drawingml/2006/main">
              <a:ext uri="{FF2B5EF4-FFF2-40B4-BE49-F238E27FC236}">
                <a16:creationId xmlns:a16="http://schemas.microsoft.com/office/drawing/2014/main" id="{19108BE1-0694-4F2C-AFBB-E9E408824E47}"/>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Save the Veterans Crisis Line before you need it</a:t>
            </a:r>
          </a:p>
        </p:txBody>
      </p:sp>
      <p:sp>
        <p:nvSpPr>
          <p:cNvPr id="4" name="">
            <a:extLst xmlns:a="http://schemas.openxmlformats.org/drawingml/2006/main">
              <a:ext uri="{FF2B5EF4-FFF2-40B4-BE49-F238E27FC236}">
                <a16:creationId xmlns:a16="http://schemas.microsoft.com/office/drawing/2014/main" id="{3A7380FA-B3CC-4561-A5B4-317013B12BD5}"/>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2fc933d450d5408b"/>
          <a:stretch xmlns:a="http://schemas.openxmlformats.org/drawingml/2006/main"/>
        </p:blipFill>
        <p:spPr>
          <a:xfrm xmlns:a="http://schemas.openxmlformats.org/drawingml/2006/main">
            <a:off x="762000" y="1762125"/>
            <a:ext cx="4191000"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C818536-D83F-4BB6-A13A-C47D98BECD84}"/>
              </a:ext>
            </a:extLst>
          </p:cNvPr>
          <p:cNvSpPr>
            <a:spLocks xmlns:a="http://schemas.openxmlformats.org/drawingml/2006/main" noGrp="1"/>
          </p:cNvSpPr>
          <p:nvPr/>
        </p:nvSpPr>
        <p:spPr>
          <a:xfrm xmlns:a="http://schemas.openxmlformats.org/drawingml/2006/main">
            <a:off x="6191250" y="2095500"/>
            <a:ext cx="4000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556371"/>
                </a:solidFill>
              </a:defRPr>
            </a:pPr>
            <a:r>
              <a:rPr sz="1800" b="1">
                <a:solidFill>
                  <a:srgbClr val="556371"/>
                </a:solidFill>
              </a:rPr>
              <a:t>DIAL</a:t>
            </a:r>
          </a:p>
        </p:txBody>
      </p:sp>
      <p:sp>
        <p:nvSpPr>
          <p:cNvPr id="7" name="">
            <a:extLst xmlns:a="http://schemas.openxmlformats.org/drawingml/2006/main">
              <a:ext uri="{FF2B5EF4-FFF2-40B4-BE49-F238E27FC236}">
                <a16:creationId xmlns:a16="http://schemas.microsoft.com/office/drawing/2014/main" id="{987C8440-8D51-43F7-AE3E-AFDC3E906BED}"/>
              </a:ext>
            </a:extLst>
          </p:cNvPr>
          <p:cNvSpPr>
            <a:spLocks xmlns:a="http://schemas.openxmlformats.org/drawingml/2006/main" noGrp="1"/>
          </p:cNvSpPr>
          <p:nvPr/>
        </p:nvSpPr>
        <p:spPr>
          <a:xfrm xmlns:a="http://schemas.openxmlformats.org/drawingml/2006/main">
            <a:off x="6191250" y="2476500"/>
            <a:ext cx="40957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5700" b="1">
                <a:solidFill>
                  <a:srgbClr val="C92032"/>
                </a:solidFill>
              </a:defRPr>
            </a:pPr>
            <a:r>
              <a:rPr sz="5700" b="1">
                <a:solidFill>
                  <a:srgbClr val="C92032"/>
                </a:solidFill>
              </a:rPr>
              <a:t>988</a:t>
            </a:r>
          </a:p>
        </p:txBody>
      </p:sp>
      <p:sp>
        <p:nvSpPr>
          <p:cNvPr id="8" name="">
            <a:extLst xmlns:a="http://schemas.openxmlformats.org/drawingml/2006/main">
              <a:ext uri="{FF2B5EF4-FFF2-40B4-BE49-F238E27FC236}">
                <a16:creationId xmlns:a16="http://schemas.microsoft.com/office/drawing/2014/main" id="{BF43E567-0FAF-49DD-8170-73A77A2410DD}"/>
              </a:ext>
            </a:extLst>
          </p:cNvPr>
          <p:cNvSpPr>
            <a:spLocks xmlns:a="http://schemas.openxmlformats.org/drawingml/2006/main" noGrp="1"/>
          </p:cNvSpPr>
          <p:nvPr/>
        </p:nvSpPr>
        <p:spPr>
          <a:xfrm xmlns:a="http://schemas.openxmlformats.org/drawingml/2006/main">
            <a:off x="6191250" y="3429000"/>
            <a:ext cx="4095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150" b="1">
                <a:solidFill>
                  <a:srgbClr val="123D6A"/>
                </a:solidFill>
              </a:defRPr>
            </a:pPr>
            <a:r>
              <a:rPr sz="3150" b="1">
                <a:solidFill>
                  <a:srgbClr val="123D6A"/>
                </a:solidFill>
              </a:rPr>
              <a:t>PRESS 1</a:t>
            </a:r>
          </a:p>
        </p:txBody>
      </p:sp>
      <p:sp>
        <p:nvSpPr>
          <p:cNvPr id="9" name="">
            <a:extLst xmlns:a="http://schemas.openxmlformats.org/drawingml/2006/main">
              <a:ext uri="{FF2B5EF4-FFF2-40B4-BE49-F238E27FC236}">
                <a16:creationId xmlns:a16="http://schemas.microsoft.com/office/drawing/2014/main" id="{3CDC72C6-7CDE-460C-B14C-64DAD017D834}"/>
              </a:ext>
            </a:extLst>
          </p:cNvPr>
          <p:cNvSpPr>
            <a:spLocks xmlns:a="http://schemas.openxmlformats.org/drawingml/2006/main" noGrp="1"/>
          </p:cNvSpPr>
          <p:nvPr/>
        </p:nvSpPr>
        <p:spPr>
          <a:xfrm xmlns:a="http://schemas.openxmlformats.org/drawingml/2006/main">
            <a:off x="6191250" y="4238625"/>
            <a:ext cx="4095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250" b="1">
                <a:solidFill>
                  <a:srgbClr val="123D6A"/>
                </a:solidFill>
              </a:defRPr>
            </a:pPr>
            <a:r>
              <a:rPr sz="2250" b="1">
                <a:solidFill>
                  <a:srgbClr val="123D6A"/>
                </a:solidFill>
              </a:rPr>
              <a:t>TEXT 838255</a:t>
            </a:r>
          </a:p>
        </p:txBody>
      </p:sp>
      <p:sp>
        <p:nvSpPr>
          <p:cNvPr id="10" name="">
            <a:extLst xmlns:a="http://schemas.openxmlformats.org/drawingml/2006/main">
              <a:ext uri="{FF2B5EF4-FFF2-40B4-BE49-F238E27FC236}">
                <a16:creationId xmlns:a16="http://schemas.microsoft.com/office/drawing/2014/main" id="{6927C5A9-5056-42C5-B507-12BFAC6C2048}"/>
              </a:ext>
            </a:extLst>
          </p:cNvPr>
          <p:cNvSpPr>
            <a:spLocks xmlns:a="http://schemas.openxmlformats.org/drawingml/2006/main" noGrp="1"/>
          </p:cNvSpPr>
          <p:nvPr/>
        </p:nvSpPr>
        <p:spPr>
          <a:xfrm xmlns:a="http://schemas.openxmlformats.org/drawingml/2006/main">
            <a:off x="6191250" y="5000625"/>
            <a:ext cx="4381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a:solidFill>
                  <a:srgbClr val="17212B"/>
                </a:solidFill>
              </a:defRPr>
            </a:pPr>
            <a:r>
              <a:rPr sz="1800" b="0">
                <a:solidFill>
                  <a:srgbClr val="17212B"/>
                </a:solidFill>
              </a:rPr>
              <a:t>Available 24 hours a day, 7 days a week, 365 days a year</a:t>
            </a:r>
          </a:p>
        </p:txBody>
      </p:sp>
      <p:sp>
        <p:nvSpPr>
          <p:cNvPr id="11" name="">
            <a:extLst xmlns:a="http://schemas.openxmlformats.org/drawingml/2006/main">
              <a:ext uri="{FF2B5EF4-FFF2-40B4-BE49-F238E27FC236}">
                <a16:creationId xmlns:a16="http://schemas.microsoft.com/office/drawing/2014/main" id="{D72AFF3E-B007-40DF-9710-5CB39BE9265E}"/>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2" name="">
            <a:extLst xmlns:a="http://schemas.openxmlformats.org/drawingml/2006/main">
              <a:ext uri="{FF2B5EF4-FFF2-40B4-BE49-F238E27FC236}">
                <a16:creationId xmlns:a16="http://schemas.microsoft.com/office/drawing/2014/main" id="{083363FD-75C0-47F5-9774-6CA2A17021AD}"/>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14</a:t>
            </a:r>
          </a:p>
        </p:txBody>
      </p:sp>
    </p:spTree>
    <p:extLst>
      <p:ext uri="{BB962C8B-B14F-4D97-AF65-F5344CB8AC3E}">
        <p14:creationId xmlns:p14="http://schemas.microsoft.com/office/powerpoint/2010/main" val="267386358"/>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27F2AE9-3A75-4697-8B9B-7DA303DB560F}"/>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A4E91E7-799F-409F-AEC2-2814BBC779CC}"/>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8 • VA &amp; LOCAL RESOURCES</a:t>
            </a:r>
          </a:p>
        </p:txBody>
      </p:sp>
      <p:sp>
        <p:nvSpPr>
          <p:cNvPr id="3" name="">
            <a:extLst xmlns:a="http://schemas.openxmlformats.org/drawingml/2006/main">
              <a:ext uri="{FF2B5EF4-FFF2-40B4-BE49-F238E27FC236}">
                <a16:creationId xmlns:a16="http://schemas.microsoft.com/office/drawing/2014/main" id="{43A904DA-53C1-4C4F-B295-49E5B218AAD9}"/>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Specific local contacts make accepting help easier</a:t>
            </a:r>
          </a:p>
        </p:txBody>
      </p:sp>
      <p:sp>
        <p:nvSpPr>
          <p:cNvPr id="4" name="">
            <a:extLst xmlns:a="http://schemas.openxmlformats.org/drawingml/2006/main">
              <a:ext uri="{FF2B5EF4-FFF2-40B4-BE49-F238E27FC236}">
                <a16:creationId xmlns:a16="http://schemas.microsoft.com/office/drawing/2014/main" id="{5C4433B7-9822-4C2B-8337-F7DD709DB5DD}"/>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8732F6CD-7026-4E98-82E3-567D27E3BE80}"/>
              </a:ext>
            </a:extLst>
          </p:cNvPr>
          <p:cNvSpPr>
            <a:spLocks xmlns:a="http://schemas.openxmlformats.org/drawingml/2006/main" noGrp="1"/>
          </p:cNvSpPr>
          <p:nvPr/>
        </p:nvSpPr>
        <p:spPr>
          <a:xfrm xmlns:a="http://schemas.openxmlformats.org/drawingml/2006/main">
            <a:off x="781050" y="19526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6" name="">
            <a:extLst xmlns:a="http://schemas.openxmlformats.org/drawingml/2006/main">
              <a:ext uri="{FF2B5EF4-FFF2-40B4-BE49-F238E27FC236}">
                <a16:creationId xmlns:a16="http://schemas.microsoft.com/office/drawing/2014/main" id="{7A21E6FE-2358-4E2A-8A8D-01CE32D6C425}"/>
              </a:ext>
            </a:extLst>
          </p:cNvPr>
          <p:cNvSpPr>
            <a:spLocks xmlns:a="http://schemas.openxmlformats.org/drawingml/2006/main" noGrp="1"/>
          </p:cNvSpPr>
          <p:nvPr/>
        </p:nvSpPr>
        <p:spPr>
          <a:xfrm xmlns:a="http://schemas.openxmlformats.org/drawingml/2006/main">
            <a:off x="1143000" y="1952625"/>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Every VA Medical Center has a Suicide Prevention Coordinator.</a:t>
            </a:r>
          </a:p>
        </p:txBody>
      </p:sp>
      <p:sp>
        <p:nvSpPr>
          <p:cNvPr id="7" name="">
            <a:extLst xmlns:a="http://schemas.openxmlformats.org/drawingml/2006/main">
              <a:ext uri="{FF2B5EF4-FFF2-40B4-BE49-F238E27FC236}">
                <a16:creationId xmlns:a16="http://schemas.microsoft.com/office/drawing/2014/main" id="{849C7F65-9B5C-4890-AD78-FB8AD83D3302}"/>
              </a:ext>
            </a:extLst>
          </p:cNvPr>
          <p:cNvSpPr>
            <a:spLocks xmlns:a="http://schemas.openxmlformats.org/drawingml/2006/main" noGrp="1"/>
          </p:cNvSpPr>
          <p:nvPr/>
        </p:nvSpPr>
        <p:spPr>
          <a:xfrm xmlns:a="http://schemas.openxmlformats.org/drawingml/2006/main">
            <a:off x="781050" y="28194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8" name="">
            <a:extLst xmlns:a="http://schemas.openxmlformats.org/drawingml/2006/main">
              <a:ext uri="{FF2B5EF4-FFF2-40B4-BE49-F238E27FC236}">
                <a16:creationId xmlns:a16="http://schemas.microsoft.com/office/drawing/2014/main" id="{7DC97552-D403-4F96-8901-35D608C2B23E}"/>
              </a:ext>
            </a:extLst>
          </p:cNvPr>
          <p:cNvSpPr>
            <a:spLocks xmlns:a="http://schemas.openxmlformats.org/drawingml/2006/main" noGrp="1"/>
          </p:cNvSpPr>
          <p:nvPr/>
        </p:nvSpPr>
        <p:spPr>
          <a:xfrm xmlns:a="http://schemas.openxmlformats.org/drawingml/2006/main">
            <a:off x="1143000" y="281940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Vet Centers provide free, confidential counseling and do not require a service-connected disability determination.</a:t>
            </a:r>
          </a:p>
        </p:txBody>
      </p:sp>
      <p:sp>
        <p:nvSpPr>
          <p:cNvPr id="9" name="">
            <a:extLst xmlns:a="http://schemas.openxmlformats.org/drawingml/2006/main">
              <a:ext uri="{FF2B5EF4-FFF2-40B4-BE49-F238E27FC236}">
                <a16:creationId xmlns:a16="http://schemas.microsoft.com/office/drawing/2014/main" id="{688DA3F6-10ED-4F68-8B8D-9DEDC0DF864A}"/>
              </a:ext>
            </a:extLst>
          </p:cNvPr>
          <p:cNvSpPr>
            <a:spLocks xmlns:a="http://schemas.openxmlformats.org/drawingml/2006/main" noGrp="1"/>
          </p:cNvSpPr>
          <p:nvPr/>
        </p:nvSpPr>
        <p:spPr>
          <a:xfrm xmlns:a="http://schemas.openxmlformats.org/drawingml/2006/main">
            <a:off x="781050" y="368617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10" name="">
            <a:extLst xmlns:a="http://schemas.openxmlformats.org/drawingml/2006/main">
              <a:ext uri="{FF2B5EF4-FFF2-40B4-BE49-F238E27FC236}">
                <a16:creationId xmlns:a16="http://schemas.microsoft.com/office/drawing/2014/main" id="{4A3A72E7-9192-4A10-A284-DB738AFF5448}"/>
              </a:ext>
            </a:extLst>
          </p:cNvPr>
          <p:cNvSpPr>
            <a:spLocks xmlns:a="http://schemas.openxmlformats.org/drawingml/2006/main" noGrp="1"/>
          </p:cNvSpPr>
          <p:nvPr/>
        </p:nvSpPr>
        <p:spPr>
          <a:xfrm xmlns:a="http://schemas.openxmlformats.org/drawingml/2006/main">
            <a:off x="1143000" y="3686175"/>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Build and maintain a local Resource Directory with names, numbers, locations, and after-hours options.</a:t>
            </a:r>
          </a:p>
        </p:txBody>
      </p:sp>
      <p:sp>
        <p:nvSpPr>
          <p:cNvPr id="11" name="">
            <a:extLst xmlns:a="http://schemas.openxmlformats.org/drawingml/2006/main">
              <a:ext uri="{FF2B5EF4-FFF2-40B4-BE49-F238E27FC236}">
                <a16:creationId xmlns:a16="http://schemas.microsoft.com/office/drawing/2014/main" id="{21AEC5E6-B494-4E8E-9381-C1AC8668C6C2}"/>
              </a:ext>
            </a:extLst>
          </p:cNvPr>
          <p:cNvSpPr>
            <a:spLocks xmlns:a="http://schemas.openxmlformats.org/drawingml/2006/main" noGrp="1"/>
          </p:cNvSpPr>
          <p:nvPr/>
        </p:nvSpPr>
        <p:spPr>
          <a:xfrm xmlns:a="http://schemas.openxmlformats.org/drawingml/2006/main">
            <a:off x="781050" y="455295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12" name="">
            <a:extLst xmlns:a="http://schemas.openxmlformats.org/drawingml/2006/main">
              <a:ext uri="{FF2B5EF4-FFF2-40B4-BE49-F238E27FC236}">
                <a16:creationId xmlns:a16="http://schemas.microsoft.com/office/drawing/2014/main" id="{9F3EAD5C-7460-4CBD-A4E4-64F3279D9150}"/>
              </a:ext>
            </a:extLst>
          </p:cNvPr>
          <p:cNvSpPr>
            <a:spLocks xmlns:a="http://schemas.openxmlformats.org/drawingml/2006/main" noGrp="1"/>
          </p:cNvSpPr>
          <p:nvPr/>
        </p:nvSpPr>
        <p:spPr>
          <a:xfrm xmlns:a="http://schemas.openxmlformats.org/drawingml/2006/main">
            <a:off x="1143000" y="4552950"/>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Confirm resources regularly so volunteers can offer a real person and place—not only a general number.</a:t>
            </a:r>
          </a:p>
        </p:txBody>
      </p:sp>
      <p:sp>
        <p:nvSpPr>
          <p:cNvPr id="13" name="">
            <a:extLst xmlns:a="http://schemas.openxmlformats.org/drawingml/2006/main">
              <a:ext uri="{FF2B5EF4-FFF2-40B4-BE49-F238E27FC236}">
                <a16:creationId xmlns:a16="http://schemas.microsoft.com/office/drawing/2014/main" id="{365C1AC2-9B7C-4F11-B2E9-8B7C75DB7025}"/>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4" name="">
            <a:extLst xmlns:a="http://schemas.openxmlformats.org/drawingml/2006/main">
              <a:ext uri="{FF2B5EF4-FFF2-40B4-BE49-F238E27FC236}">
                <a16:creationId xmlns:a16="http://schemas.microsoft.com/office/drawing/2014/main" id="{981D96E4-26BE-45FD-A9E9-071F01D4CF8C}"/>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15</a:t>
            </a:r>
          </a:p>
        </p:txBody>
      </p:sp>
    </p:spTree>
    <p:extLst>
      <p:ext uri="{BB962C8B-B14F-4D97-AF65-F5344CB8AC3E}">
        <p14:creationId xmlns:p14="http://schemas.microsoft.com/office/powerpoint/2010/main" val="1299164170"/>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1B596A9-B97B-4B6D-AEAF-169B931D5A52}"/>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1E528F7-BAE9-4E1D-BA11-ED4B8D40778E}"/>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9 • RIDE FOR RELIEF</a:t>
            </a:r>
          </a:p>
        </p:txBody>
      </p:sp>
      <p:sp>
        <p:nvSpPr>
          <p:cNvPr id="3" name="">
            <a:extLst xmlns:a="http://schemas.openxmlformats.org/drawingml/2006/main">
              <a:ext uri="{FF2B5EF4-FFF2-40B4-BE49-F238E27FC236}">
                <a16:creationId xmlns:a16="http://schemas.microsoft.com/office/drawing/2014/main" id="{047F420D-B498-4BBF-B578-06682795D057}"/>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Ride for Relief connects Veterans to qualified transportation</a:t>
            </a:r>
          </a:p>
        </p:txBody>
      </p:sp>
      <p:sp>
        <p:nvSpPr>
          <p:cNvPr id="4" name="">
            <a:extLst xmlns:a="http://schemas.openxmlformats.org/drawingml/2006/main">
              <a:ext uri="{FF2B5EF4-FFF2-40B4-BE49-F238E27FC236}">
                <a16:creationId xmlns:a16="http://schemas.microsoft.com/office/drawing/2014/main" id="{B547F88F-8202-4A87-9D91-3A743F7E4591}"/>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6FF21FCE-9BF4-473A-90C1-44A67FE89E42}"/>
              </a:ext>
            </a:extLst>
          </p:cNvPr>
          <p:cNvSpPr>
            <a:spLocks xmlns:a="http://schemas.openxmlformats.org/drawingml/2006/main" noGrp="1"/>
          </p:cNvSpPr>
          <p:nvPr/>
        </p:nvSpPr>
        <p:spPr>
          <a:xfrm xmlns:a="http://schemas.openxmlformats.org/drawingml/2006/main">
            <a:off x="781050" y="2047875"/>
            <a:ext cx="4095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287A4B"/>
                </a:solidFill>
              </a:defRPr>
            </a:pPr>
            <a:r>
              <a:rPr sz="1800" b="1">
                <a:solidFill>
                  <a:srgbClr val="287A4B"/>
                </a:solidFill>
              </a:rPr>
              <a:t>OUR ROLE</a:t>
            </a:r>
          </a:p>
        </p:txBody>
      </p:sp>
      <p:sp>
        <p:nvSpPr>
          <p:cNvPr id="6" name="">
            <a:extLst xmlns:a="http://schemas.openxmlformats.org/drawingml/2006/main">
              <a:ext uri="{FF2B5EF4-FFF2-40B4-BE49-F238E27FC236}">
                <a16:creationId xmlns:a16="http://schemas.microsoft.com/office/drawing/2014/main" id="{73493135-4B55-49EA-A6E7-F5BFE4803636}"/>
              </a:ext>
            </a:extLst>
          </p:cNvPr>
          <p:cNvSpPr>
            <a:spLocks xmlns:a="http://schemas.openxmlformats.org/drawingml/2006/main" noGrp="1"/>
          </p:cNvSpPr>
          <p:nvPr/>
        </p:nvSpPr>
        <p:spPr>
          <a:xfrm xmlns:a="http://schemas.openxmlformats.org/drawingml/2006/main">
            <a:off x="781050" y="261937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7" name="">
            <a:extLst xmlns:a="http://schemas.openxmlformats.org/drawingml/2006/main">
              <a:ext uri="{FF2B5EF4-FFF2-40B4-BE49-F238E27FC236}">
                <a16:creationId xmlns:a16="http://schemas.microsoft.com/office/drawing/2014/main" id="{4B44F2D9-5D8E-4D6B-8536-C6EFA8C14052}"/>
              </a:ext>
            </a:extLst>
          </p:cNvPr>
          <p:cNvSpPr>
            <a:spLocks xmlns:a="http://schemas.openxmlformats.org/drawingml/2006/main" noGrp="1"/>
          </p:cNvSpPr>
          <p:nvPr/>
        </p:nvSpPr>
        <p:spPr>
          <a:xfrm xmlns:a="http://schemas.openxmlformats.org/drawingml/2006/main">
            <a:off x="1143000" y="2619375"/>
            <a:ext cx="4210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Provide verified resource information</a:t>
            </a:r>
          </a:p>
        </p:txBody>
      </p:sp>
      <p:sp>
        <p:nvSpPr>
          <p:cNvPr id="8" name="">
            <a:extLst xmlns:a="http://schemas.openxmlformats.org/drawingml/2006/main">
              <a:ext uri="{FF2B5EF4-FFF2-40B4-BE49-F238E27FC236}">
                <a16:creationId xmlns:a16="http://schemas.microsoft.com/office/drawing/2014/main" id="{DE13BBF9-0816-4402-93D6-FF9764683FF0}"/>
              </a:ext>
            </a:extLst>
          </p:cNvPr>
          <p:cNvSpPr>
            <a:spLocks xmlns:a="http://schemas.openxmlformats.org/drawingml/2006/main" noGrp="1"/>
          </p:cNvSpPr>
          <p:nvPr/>
        </p:nvSpPr>
        <p:spPr>
          <a:xfrm xmlns:a="http://schemas.openxmlformats.org/drawingml/2006/main">
            <a:off x="781050" y="33623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9" name="">
            <a:extLst xmlns:a="http://schemas.openxmlformats.org/drawingml/2006/main">
              <a:ext uri="{FF2B5EF4-FFF2-40B4-BE49-F238E27FC236}">
                <a16:creationId xmlns:a16="http://schemas.microsoft.com/office/drawing/2014/main" id="{31AA128E-D8F1-4767-8456-6CE6944EEF47}"/>
              </a:ext>
            </a:extLst>
          </p:cNvPr>
          <p:cNvSpPr>
            <a:spLocks xmlns:a="http://schemas.openxmlformats.org/drawingml/2006/main" noGrp="1"/>
          </p:cNvSpPr>
          <p:nvPr/>
        </p:nvSpPr>
        <p:spPr>
          <a:xfrm xmlns:a="http://schemas.openxmlformats.org/drawingml/2006/main">
            <a:off x="1143000" y="3362325"/>
            <a:ext cx="4210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Help the Veteran make contact when appropriate</a:t>
            </a:r>
          </a:p>
        </p:txBody>
      </p:sp>
      <p:sp>
        <p:nvSpPr>
          <p:cNvPr id="10" name="">
            <a:extLst xmlns:a="http://schemas.openxmlformats.org/drawingml/2006/main">
              <a:ext uri="{FF2B5EF4-FFF2-40B4-BE49-F238E27FC236}">
                <a16:creationId xmlns:a16="http://schemas.microsoft.com/office/drawing/2014/main" id="{6766185D-3443-4A56-827F-4FD39F17DB6D}"/>
              </a:ext>
            </a:extLst>
          </p:cNvPr>
          <p:cNvSpPr>
            <a:spLocks xmlns:a="http://schemas.openxmlformats.org/drawingml/2006/main" noGrp="1"/>
          </p:cNvSpPr>
          <p:nvPr/>
        </p:nvSpPr>
        <p:spPr>
          <a:xfrm xmlns:a="http://schemas.openxmlformats.org/drawingml/2006/main">
            <a:off x="781050" y="410527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C92032"/>
                </a:solidFill>
              </a:defRPr>
            </a:pPr>
            <a:r>
              <a:rPr sz="2025" b="1">
                <a:solidFill>
                  <a:srgbClr val="C92032"/>
                </a:solidFill>
              </a:rPr>
              <a:t>•</a:t>
            </a:r>
          </a:p>
        </p:txBody>
      </p:sp>
      <p:sp>
        <p:nvSpPr>
          <p:cNvPr id="11" name="">
            <a:extLst xmlns:a="http://schemas.openxmlformats.org/drawingml/2006/main">
              <a:ext uri="{FF2B5EF4-FFF2-40B4-BE49-F238E27FC236}">
                <a16:creationId xmlns:a16="http://schemas.microsoft.com/office/drawing/2014/main" id="{97090B23-5DC7-4B9A-AAE2-415B9F7B4F0B}"/>
              </a:ext>
            </a:extLst>
          </p:cNvPr>
          <p:cNvSpPr>
            <a:spLocks xmlns:a="http://schemas.openxmlformats.org/drawingml/2006/main" noGrp="1"/>
          </p:cNvSpPr>
          <p:nvPr/>
        </p:nvSpPr>
        <p:spPr>
          <a:xfrm xmlns:a="http://schemas.openxmlformats.org/drawingml/2006/main">
            <a:off x="1143000" y="4105275"/>
            <a:ext cx="4210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7212B"/>
                </a:solidFill>
              </a:defRPr>
            </a:pPr>
            <a:r>
              <a:rPr sz="1875" b="0">
                <a:solidFill>
                  <a:srgbClr val="17212B"/>
                </a:solidFill>
              </a:rPr>
              <a:t>Follow up</a:t>
            </a:r>
          </a:p>
        </p:txBody>
      </p:sp>
      <p:sp>
        <p:nvSpPr>
          <p:cNvPr id="12" name="">
            <a:extLst xmlns:a="http://schemas.openxmlformats.org/drawingml/2006/main">
              <a:ext uri="{FF2B5EF4-FFF2-40B4-BE49-F238E27FC236}">
                <a16:creationId xmlns:a16="http://schemas.microsoft.com/office/drawing/2014/main" id="{34F38638-EE3A-429D-8B97-E238E7966DFD}"/>
              </a:ext>
            </a:extLst>
          </p:cNvPr>
          <p:cNvSpPr>
            <a:spLocks xmlns:a="http://schemas.openxmlformats.org/drawingml/2006/main" noGrp="1"/>
          </p:cNvSpPr>
          <p:nvPr/>
        </p:nvSpPr>
        <p:spPr>
          <a:xfrm xmlns:a="http://schemas.openxmlformats.org/drawingml/2006/main">
            <a:off x="6477000" y="2047875"/>
            <a:ext cx="4095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OUR BOUNDARY</a:t>
            </a:r>
          </a:p>
        </p:txBody>
      </p:sp>
      <p:sp>
        <p:nvSpPr>
          <p:cNvPr id="13" name="">
            <a:extLst xmlns:a="http://schemas.openxmlformats.org/drawingml/2006/main">
              <a:ext uri="{FF2B5EF4-FFF2-40B4-BE49-F238E27FC236}">
                <a16:creationId xmlns:a16="http://schemas.microsoft.com/office/drawing/2014/main" id="{5320DE60-1E65-4BEE-9A56-E88AFADD27CE}"/>
              </a:ext>
            </a:extLst>
          </p:cNvPr>
          <p:cNvSpPr>
            <a:spLocks xmlns:a="http://schemas.openxmlformats.org/drawingml/2006/main" noGrp="1"/>
          </p:cNvSpPr>
          <p:nvPr/>
        </p:nvSpPr>
        <p:spPr>
          <a:xfrm xmlns:a="http://schemas.openxmlformats.org/drawingml/2006/main">
            <a:off x="6477000" y="261937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14" name="">
            <a:extLst xmlns:a="http://schemas.openxmlformats.org/drawingml/2006/main">
              <a:ext uri="{FF2B5EF4-FFF2-40B4-BE49-F238E27FC236}">
                <a16:creationId xmlns:a16="http://schemas.microsoft.com/office/drawing/2014/main" id="{01B9C09C-F0BB-4432-BB1F-DAA66ECE45AC}"/>
              </a:ext>
            </a:extLst>
          </p:cNvPr>
          <p:cNvSpPr>
            <a:spLocks xmlns:a="http://schemas.openxmlformats.org/drawingml/2006/main" noGrp="1"/>
          </p:cNvSpPr>
          <p:nvPr/>
        </p:nvSpPr>
        <p:spPr>
          <a:xfrm xmlns:a="http://schemas.openxmlformats.org/drawingml/2006/main">
            <a:off x="6838950" y="2619375"/>
            <a:ext cx="4210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Do not operate a transportation service</a:t>
            </a:r>
          </a:p>
        </p:txBody>
      </p:sp>
      <p:sp>
        <p:nvSpPr>
          <p:cNvPr id="15" name="">
            <a:extLst xmlns:a="http://schemas.openxmlformats.org/drawingml/2006/main">
              <a:ext uri="{FF2B5EF4-FFF2-40B4-BE49-F238E27FC236}">
                <a16:creationId xmlns:a16="http://schemas.microsoft.com/office/drawing/2014/main" id="{6421381A-2514-4C8C-8CC1-5AD9FEB391A7}"/>
              </a:ext>
            </a:extLst>
          </p:cNvPr>
          <p:cNvSpPr>
            <a:spLocks xmlns:a="http://schemas.openxmlformats.org/drawingml/2006/main" noGrp="1"/>
          </p:cNvSpPr>
          <p:nvPr/>
        </p:nvSpPr>
        <p:spPr>
          <a:xfrm xmlns:a="http://schemas.openxmlformats.org/drawingml/2006/main">
            <a:off x="6477000" y="32861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16" name="">
            <a:extLst xmlns:a="http://schemas.openxmlformats.org/drawingml/2006/main">
              <a:ext uri="{FF2B5EF4-FFF2-40B4-BE49-F238E27FC236}">
                <a16:creationId xmlns:a16="http://schemas.microsoft.com/office/drawing/2014/main" id="{D150669F-2D8F-4C01-B959-E12501EA8E80}"/>
              </a:ext>
            </a:extLst>
          </p:cNvPr>
          <p:cNvSpPr>
            <a:spLocks xmlns:a="http://schemas.openxmlformats.org/drawingml/2006/main" noGrp="1"/>
          </p:cNvSpPr>
          <p:nvPr/>
        </p:nvSpPr>
        <p:spPr>
          <a:xfrm xmlns:a="http://schemas.openxmlformats.org/drawingml/2006/main">
            <a:off x="6838950" y="3286125"/>
            <a:ext cx="4210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Do not dispatch volunteer drivers</a:t>
            </a:r>
          </a:p>
        </p:txBody>
      </p:sp>
      <p:sp>
        <p:nvSpPr>
          <p:cNvPr id="17" name="">
            <a:extLst xmlns:a="http://schemas.openxmlformats.org/drawingml/2006/main">
              <a:ext uri="{FF2B5EF4-FFF2-40B4-BE49-F238E27FC236}">
                <a16:creationId xmlns:a16="http://schemas.microsoft.com/office/drawing/2014/main" id="{8D58E920-8D6B-4323-8719-247DB6F05BA9}"/>
              </a:ext>
            </a:extLst>
          </p:cNvPr>
          <p:cNvSpPr>
            <a:spLocks xmlns:a="http://schemas.openxmlformats.org/drawingml/2006/main" noGrp="1"/>
          </p:cNvSpPr>
          <p:nvPr/>
        </p:nvSpPr>
        <p:spPr>
          <a:xfrm xmlns:a="http://schemas.openxmlformats.org/drawingml/2006/main">
            <a:off x="6477000" y="395287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18" name="">
            <a:extLst xmlns:a="http://schemas.openxmlformats.org/drawingml/2006/main">
              <a:ext uri="{FF2B5EF4-FFF2-40B4-BE49-F238E27FC236}">
                <a16:creationId xmlns:a16="http://schemas.microsoft.com/office/drawing/2014/main" id="{06D7C59F-8B98-49A9-9635-9B8AB22B8FCD}"/>
              </a:ext>
            </a:extLst>
          </p:cNvPr>
          <p:cNvSpPr>
            <a:spLocks xmlns:a="http://schemas.openxmlformats.org/drawingml/2006/main" noGrp="1"/>
          </p:cNvSpPr>
          <p:nvPr/>
        </p:nvSpPr>
        <p:spPr>
          <a:xfrm xmlns:a="http://schemas.openxmlformats.org/drawingml/2006/main">
            <a:off x="6838950" y="3952875"/>
            <a:ext cx="4210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Do not promise a ride</a:t>
            </a:r>
          </a:p>
        </p:txBody>
      </p:sp>
      <p:sp>
        <p:nvSpPr>
          <p:cNvPr id="19" name="">
            <a:extLst xmlns:a="http://schemas.openxmlformats.org/drawingml/2006/main">
              <a:ext uri="{FF2B5EF4-FFF2-40B4-BE49-F238E27FC236}">
                <a16:creationId xmlns:a16="http://schemas.microsoft.com/office/drawing/2014/main" id="{CEA95C08-8C8F-464B-A1BE-791E57889FC9}"/>
              </a:ext>
            </a:extLst>
          </p:cNvPr>
          <p:cNvSpPr>
            <a:spLocks xmlns:a="http://schemas.openxmlformats.org/drawingml/2006/main" noGrp="1"/>
          </p:cNvSpPr>
          <p:nvPr/>
        </p:nvSpPr>
        <p:spPr>
          <a:xfrm xmlns:a="http://schemas.openxmlformats.org/drawingml/2006/main">
            <a:off x="6477000" y="46196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20" name="">
            <a:extLst xmlns:a="http://schemas.openxmlformats.org/drawingml/2006/main">
              <a:ext uri="{FF2B5EF4-FFF2-40B4-BE49-F238E27FC236}">
                <a16:creationId xmlns:a16="http://schemas.microsoft.com/office/drawing/2014/main" id="{ACF8B569-5437-457A-A4BE-F9AD76B2AD57}"/>
              </a:ext>
            </a:extLst>
          </p:cNvPr>
          <p:cNvSpPr>
            <a:spLocks xmlns:a="http://schemas.openxmlformats.org/drawingml/2006/main" noGrp="1"/>
          </p:cNvSpPr>
          <p:nvPr/>
        </p:nvSpPr>
        <p:spPr>
          <a:xfrm xmlns:a="http://schemas.openxmlformats.org/drawingml/2006/main">
            <a:off x="6838950" y="4619625"/>
            <a:ext cx="4210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Do not use Ride for Relief for emergencies</a:t>
            </a:r>
          </a:p>
        </p:txBody>
      </p:sp>
      <p:sp>
        <p:nvSpPr>
          <p:cNvPr id="21" name="">
            <a:extLst xmlns:a="http://schemas.openxmlformats.org/drawingml/2006/main">
              <a:ext uri="{FF2B5EF4-FFF2-40B4-BE49-F238E27FC236}">
                <a16:creationId xmlns:a16="http://schemas.microsoft.com/office/drawing/2014/main" id="{F13CF2E5-4F44-48EB-9A6F-013F2A13BFA3}"/>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22" name="">
            <a:extLst xmlns:a="http://schemas.openxmlformats.org/drawingml/2006/main">
              <a:ext uri="{FF2B5EF4-FFF2-40B4-BE49-F238E27FC236}">
                <a16:creationId xmlns:a16="http://schemas.microsoft.com/office/drawing/2014/main" id="{1172F569-DAB6-47A9-82D1-B852BE519066}"/>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16</a:t>
            </a:r>
          </a:p>
        </p:txBody>
      </p:sp>
    </p:spTree>
    <p:extLst>
      <p:ext uri="{BB962C8B-B14F-4D97-AF65-F5344CB8AC3E}">
        <p14:creationId xmlns:p14="http://schemas.microsoft.com/office/powerpoint/2010/main" val="115286734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50AC670-9A33-4DF0-945B-52502DE9FF4F}"/>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E23B393-18DE-47AC-82B8-792555AE4E4F}"/>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9 • TRANSPORTATION RESOURCES</a:t>
            </a:r>
          </a:p>
        </p:txBody>
      </p:sp>
      <p:sp>
        <p:nvSpPr>
          <p:cNvPr id="3" name="">
            <a:extLst xmlns:a="http://schemas.openxmlformats.org/drawingml/2006/main">
              <a:ext uri="{FF2B5EF4-FFF2-40B4-BE49-F238E27FC236}">
                <a16:creationId xmlns:a16="http://schemas.microsoft.com/office/drawing/2014/main" id="{70E86D4F-9F5B-4AE1-AAB7-D9968522D93C}"/>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Start with established transportation programs</a:t>
            </a:r>
          </a:p>
        </p:txBody>
      </p:sp>
      <p:sp>
        <p:nvSpPr>
          <p:cNvPr id="4" name="">
            <a:extLst xmlns:a="http://schemas.openxmlformats.org/drawingml/2006/main">
              <a:ext uri="{FF2B5EF4-FFF2-40B4-BE49-F238E27FC236}">
                <a16:creationId xmlns:a16="http://schemas.microsoft.com/office/drawing/2014/main" id="{284157D6-CA12-4CED-A260-237D1E784A0C}"/>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1DF38F0C-E7FA-4E3F-9C3F-9E34B2544A61}"/>
              </a:ext>
            </a:extLst>
          </p:cNvPr>
          <p:cNvSpPr>
            <a:spLocks xmlns:a="http://schemas.openxmlformats.org/drawingml/2006/main" noGrp="1"/>
          </p:cNvSpPr>
          <p:nvPr/>
        </p:nvSpPr>
        <p:spPr>
          <a:xfrm xmlns:a="http://schemas.openxmlformats.org/drawingml/2006/main">
            <a:off x="781050" y="1952625"/>
            <a:ext cx="4953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D6A"/>
                </a:solidFill>
              </a:defRPr>
            </a:pPr>
            <a:r>
              <a:rPr sz="1800" b="1">
                <a:solidFill>
                  <a:srgbClr val="123D6A"/>
                </a:solidFill>
              </a:rPr>
              <a:t>VA Veterans Transportation Service</a:t>
            </a:r>
          </a:p>
        </p:txBody>
      </p:sp>
      <p:sp>
        <p:nvSpPr>
          <p:cNvPr id="6" name="">
            <a:extLst xmlns:a="http://schemas.openxmlformats.org/drawingml/2006/main">
              <a:ext uri="{FF2B5EF4-FFF2-40B4-BE49-F238E27FC236}">
                <a16:creationId xmlns:a16="http://schemas.microsoft.com/office/drawing/2014/main" id="{160DE20C-8AAE-4697-AFD3-AAFED4D05A67}"/>
              </a:ext>
            </a:extLst>
          </p:cNvPr>
          <p:cNvSpPr>
            <a:spLocks xmlns:a="http://schemas.openxmlformats.org/drawingml/2006/main" noGrp="1"/>
          </p:cNvSpPr>
          <p:nvPr/>
        </p:nvSpPr>
        <p:spPr>
          <a:xfrm xmlns:a="http://schemas.openxmlformats.org/drawingml/2006/main">
            <a:off x="781050" y="2352675"/>
            <a:ext cx="4762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7212B"/>
                </a:solidFill>
              </a:defRPr>
            </a:pPr>
            <a:r>
              <a:rPr sz="1575" b="0">
                <a:solidFill>
                  <a:srgbClr val="17212B"/>
                </a:solidFill>
              </a:rPr>
              <a:t>Ask the VA medical center or request through VetRide: vetride.va.gov</a:t>
            </a:r>
          </a:p>
        </p:txBody>
      </p:sp>
      <p:sp>
        <p:nvSpPr>
          <p:cNvPr id="7" name="">
            <a:extLst xmlns:a="http://schemas.openxmlformats.org/drawingml/2006/main">
              <a:ext uri="{FF2B5EF4-FFF2-40B4-BE49-F238E27FC236}">
                <a16:creationId xmlns:a16="http://schemas.microsoft.com/office/drawing/2014/main" id="{6346E470-0C0C-41E5-895C-362E05E33D19}"/>
              </a:ext>
            </a:extLst>
          </p:cNvPr>
          <p:cNvSpPr>
            <a:spLocks xmlns:a="http://schemas.openxmlformats.org/drawingml/2006/main" noGrp="1"/>
          </p:cNvSpPr>
          <p:nvPr/>
        </p:nvSpPr>
        <p:spPr>
          <a:xfrm xmlns:a="http://schemas.openxmlformats.org/drawingml/2006/main">
            <a:off x="781050" y="3381375"/>
            <a:ext cx="4953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D6A"/>
                </a:solidFill>
              </a:defRPr>
            </a:pPr>
            <a:r>
              <a:rPr sz="1800" b="1">
                <a:solidFill>
                  <a:srgbClr val="123D6A"/>
                </a:solidFill>
              </a:rPr>
              <a:t>DAV Transportation Network</a:t>
            </a:r>
          </a:p>
        </p:txBody>
      </p:sp>
      <p:sp>
        <p:nvSpPr>
          <p:cNvPr id="8" name="">
            <a:extLst xmlns:a="http://schemas.openxmlformats.org/drawingml/2006/main">
              <a:ext uri="{FF2B5EF4-FFF2-40B4-BE49-F238E27FC236}">
                <a16:creationId xmlns:a16="http://schemas.microsoft.com/office/drawing/2014/main" id="{9EECE508-099E-4716-85DD-A241AC82B56E}"/>
              </a:ext>
            </a:extLst>
          </p:cNvPr>
          <p:cNvSpPr>
            <a:spLocks xmlns:a="http://schemas.openxmlformats.org/drawingml/2006/main" noGrp="1"/>
          </p:cNvSpPr>
          <p:nvPr/>
        </p:nvSpPr>
        <p:spPr>
          <a:xfrm xmlns:a="http://schemas.openxmlformats.org/drawingml/2006/main">
            <a:off x="781050" y="3781425"/>
            <a:ext cx="4762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7212B"/>
                </a:solidFill>
              </a:defRPr>
            </a:pPr>
            <a:r>
              <a:rPr sz="1575" b="0">
                <a:solidFill>
                  <a:srgbClr val="17212B"/>
                </a:solidFill>
              </a:rPr>
              <a:t>Volunteer-operated vans may serve scheduled VA appointments. Routes and requirements vary.</a:t>
            </a:r>
          </a:p>
        </p:txBody>
      </p:sp>
      <p:sp>
        <p:nvSpPr>
          <p:cNvPr id="9" name="">
            <a:extLst xmlns:a="http://schemas.openxmlformats.org/drawingml/2006/main">
              <a:ext uri="{FF2B5EF4-FFF2-40B4-BE49-F238E27FC236}">
                <a16:creationId xmlns:a16="http://schemas.microsoft.com/office/drawing/2014/main" id="{8616BB34-8479-4956-9D70-52C0B781A97F}"/>
              </a:ext>
            </a:extLst>
          </p:cNvPr>
          <p:cNvSpPr>
            <a:spLocks xmlns:a="http://schemas.openxmlformats.org/drawingml/2006/main" noGrp="1"/>
          </p:cNvSpPr>
          <p:nvPr/>
        </p:nvSpPr>
        <p:spPr>
          <a:xfrm xmlns:a="http://schemas.openxmlformats.org/drawingml/2006/main">
            <a:off x="6477000" y="1952625"/>
            <a:ext cx="4762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D6A"/>
                </a:solidFill>
              </a:defRPr>
            </a:pPr>
            <a:r>
              <a:rPr sz="1800" b="1">
                <a:solidFill>
                  <a:srgbClr val="123D6A"/>
                </a:solidFill>
              </a:rPr>
              <a:t>County Veterans Affairs Office</a:t>
            </a:r>
          </a:p>
        </p:txBody>
      </p:sp>
      <p:sp>
        <p:nvSpPr>
          <p:cNvPr id="10" name="">
            <a:extLst xmlns:a="http://schemas.openxmlformats.org/drawingml/2006/main">
              <a:ext uri="{FF2B5EF4-FFF2-40B4-BE49-F238E27FC236}">
                <a16:creationId xmlns:a16="http://schemas.microsoft.com/office/drawing/2014/main" id="{6A9FA89B-3C78-4DC4-ADA6-C6ABD34C9D97}"/>
              </a:ext>
            </a:extLst>
          </p:cNvPr>
          <p:cNvSpPr>
            <a:spLocks xmlns:a="http://schemas.openxmlformats.org/drawingml/2006/main" noGrp="1"/>
          </p:cNvSpPr>
          <p:nvPr/>
        </p:nvSpPr>
        <p:spPr>
          <a:xfrm xmlns:a="http://schemas.openxmlformats.org/drawingml/2006/main">
            <a:off x="6477000" y="2352675"/>
            <a:ext cx="4762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7212B"/>
                </a:solidFill>
              </a:defRPr>
            </a:pPr>
            <a:r>
              <a:rPr sz="1575" b="0">
                <a:solidFill>
                  <a:srgbClr val="17212B"/>
                </a:solidFill>
              </a:rPr>
              <a:t>May identify shuttles, transit passes, taxi support, volunteer programs, or other local options.</a:t>
            </a:r>
          </a:p>
        </p:txBody>
      </p:sp>
      <p:sp>
        <p:nvSpPr>
          <p:cNvPr id="11" name="">
            <a:extLst xmlns:a="http://schemas.openxmlformats.org/drawingml/2006/main">
              <a:ext uri="{FF2B5EF4-FFF2-40B4-BE49-F238E27FC236}">
                <a16:creationId xmlns:a16="http://schemas.microsoft.com/office/drawing/2014/main" id="{E6E84871-81DB-45AD-A1E5-45446738BE33}"/>
              </a:ext>
            </a:extLst>
          </p:cNvPr>
          <p:cNvSpPr>
            <a:spLocks xmlns:a="http://schemas.openxmlformats.org/drawingml/2006/main" noGrp="1"/>
          </p:cNvSpPr>
          <p:nvPr/>
        </p:nvSpPr>
        <p:spPr>
          <a:xfrm xmlns:a="http://schemas.openxmlformats.org/drawingml/2006/main">
            <a:off x="6477000" y="3667125"/>
            <a:ext cx="4762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D6A"/>
                </a:solidFill>
              </a:defRPr>
            </a:pPr>
            <a:r>
              <a:rPr sz="1800" b="1">
                <a:solidFill>
                  <a:srgbClr val="123D6A"/>
                </a:solidFill>
              </a:rPr>
              <a:t>Highly Rural Transportation Grants</a:t>
            </a:r>
          </a:p>
        </p:txBody>
      </p:sp>
      <p:sp>
        <p:nvSpPr>
          <p:cNvPr id="12" name="">
            <a:extLst xmlns:a="http://schemas.openxmlformats.org/drawingml/2006/main">
              <a:ext uri="{FF2B5EF4-FFF2-40B4-BE49-F238E27FC236}">
                <a16:creationId xmlns:a16="http://schemas.microsoft.com/office/drawing/2014/main" id="{530FACFA-895E-49E6-96A5-F0E08C9347F0}"/>
              </a:ext>
            </a:extLst>
          </p:cNvPr>
          <p:cNvSpPr>
            <a:spLocks xmlns:a="http://schemas.openxmlformats.org/drawingml/2006/main" noGrp="1"/>
          </p:cNvSpPr>
          <p:nvPr/>
        </p:nvSpPr>
        <p:spPr>
          <a:xfrm xmlns:a="http://schemas.openxmlformats.org/drawingml/2006/main">
            <a:off x="6477000" y="4067175"/>
            <a:ext cx="4762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7212B"/>
                </a:solidFill>
              </a:defRPr>
            </a:pPr>
            <a:r>
              <a:rPr sz="1575" b="0">
                <a:solidFill>
                  <a:srgbClr val="17212B"/>
                </a:solidFill>
              </a:rPr>
              <a:t>Local VA or County Veterans Affairs staff can identify grant-supported services in rural communities.</a:t>
            </a:r>
          </a:p>
        </p:txBody>
      </p:sp>
      <p:sp>
        <p:nvSpPr>
          <p:cNvPr id="13" name="">
            <a:extLst xmlns:a="http://schemas.openxmlformats.org/drawingml/2006/main">
              <a:ext uri="{FF2B5EF4-FFF2-40B4-BE49-F238E27FC236}">
                <a16:creationId xmlns:a16="http://schemas.microsoft.com/office/drawing/2014/main" id="{C25EDF1A-C10A-4609-87EB-46CAF74B09A7}"/>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4" name="">
            <a:extLst xmlns:a="http://schemas.openxmlformats.org/drawingml/2006/main">
              <a:ext uri="{FF2B5EF4-FFF2-40B4-BE49-F238E27FC236}">
                <a16:creationId xmlns:a16="http://schemas.microsoft.com/office/drawing/2014/main" id="{827CEC35-7853-4151-8FEF-3CDFF772F317}"/>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17</a:t>
            </a:r>
          </a:p>
        </p:txBody>
      </p:sp>
    </p:spTree>
    <p:extLst>
      <p:ext uri="{BB962C8B-B14F-4D97-AF65-F5344CB8AC3E}">
        <p14:creationId xmlns:p14="http://schemas.microsoft.com/office/powerpoint/2010/main" val="82958226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5C256E4-B820-4312-A8BE-D8D51F03FCE9}"/>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4BCEAAD-2C1F-47B5-BAAC-CD7A157DA938}"/>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9 • TRANSPORTATION RESOURCES</a:t>
            </a:r>
          </a:p>
        </p:txBody>
      </p:sp>
      <p:sp>
        <p:nvSpPr>
          <p:cNvPr id="3" name="">
            <a:extLst xmlns:a="http://schemas.openxmlformats.org/drawingml/2006/main">
              <a:ext uri="{FF2B5EF4-FFF2-40B4-BE49-F238E27FC236}">
                <a16:creationId xmlns:a16="http://schemas.microsoft.com/office/drawing/2014/main" id="{A275FFF3-8F6E-4204-8F39-970BE5B3F285}"/>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VA travel benefits may reduce the cost barrier</a:t>
            </a:r>
          </a:p>
        </p:txBody>
      </p:sp>
      <p:sp>
        <p:nvSpPr>
          <p:cNvPr id="4" name="">
            <a:extLst xmlns:a="http://schemas.openxmlformats.org/drawingml/2006/main">
              <a:ext uri="{FF2B5EF4-FFF2-40B4-BE49-F238E27FC236}">
                <a16:creationId xmlns:a16="http://schemas.microsoft.com/office/drawing/2014/main" id="{A9DA47BB-5337-4CAD-A977-CB07151D5FD1}"/>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78E3D194-94AC-4EAF-A24D-6B692A77B98A}"/>
              </a:ext>
            </a:extLst>
          </p:cNvPr>
          <p:cNvSpPr>
            <a:spLocks xmlns:a="http://schemas.openxmlformats.org/drawingml/2006/main" noGrp="1"/>
          </p:cNvSpPr>
          <p:nvPr/>
        </p:nvSpPr>
        <p:spPr>
          <a:xfrm xmlns:a="http://schemas.openxmlformats.org/drawingml/2006/main">
            <a:off x="781050" y="2095500"/>
            <a:ext cx="4572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123D6A"/>
                </a:solidFill>
              </a:defRPr>
            </a:pPr>
            <a:r>
              <a:rPr sz="1875" b="1">
                <a:solidFill>
                  <a:srgbClr val="123D6A"/>
                </a:solidFill>
              </a:rPr>
              <a:t>VA BENEFICIARY TRAVEL</a:t>
            </a:r>
          </a:p>
        </p:txBody>
      </p:sp>
      <p:sp>
        <p:nvSpPr>
          <p:cNvPr id="6" name="">
            <a:extLst xmlns:a="http://schemas.openxmlformats.org/drawingml/2006/main">
              <a:ext uri="{FF2B5EF4-FFF2-40B4-BE49-F238E27FC236}">
                <a16:creationId xmlns:a16="http://schemas.microsoft.com/office/drawing/2014/main" id="{75159133-F819-4060-9D73-FAED90BE3347}"/>
              </a:ext>
            </a:extLst>
          </p:cNvPr>
          <p:cNvSpPr>
            <a:spLocks xmlns:a="http://schemas.openxmlformats.org/drawingml/2006/main" noGrp="1"/>
          </p:cNvSpPr>
          <p:nvPr/>
        </p:nvSpPr>
        <p:spPr>
          <a:xfrm xmlns:a="http://schemas.openxmlformats.org/drawingml/2006/main">
            <a:off x="781050" y="2667000"/>
            <a:ext cx="47625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0">
                <a:solidFill>
                  <a:srgbClr val="17212B"/>
                </a:solidFill>
              </a:defRPr>
            </a:pPr>
            <a:r>
              <a:rPr sz="2100" b="0">
                <a:solidFill>
                  <a:srgbClr val="17212B"/>
                </a:solidFill>
              </a:rPr>
              <a:t>Eligible Veterans may qualify for mileage reimbursement, common-carrier reimbursement, or approved special transportation.</a:t>
            </a:r>
          </a:p>
        </p:txBody>
      </p:sp>
      <p:sp>
        <p:nvSpPr>
          <p:cNvPr id="7" name="">
            <a:extLst xmlns:a="http://schemas.openxmlformats.org/drawingml/2006/main">
              <a:ext uri="{FF2B5EF4-FFF2-40B4-BE49-F238E27FC236}">
                <a16:creationId xmlns:a16="http://schemas.microsoft.com/office/drawing/2014/main" id="{FEB42575-68A8-4308-81F6-E2FE8C1BD2A3}"/>
              </a:ext>
            </a:extLst>
          </p:cNvPr>
          <p:cNvSpPr>
            <a:spLocks xmlns:a="http://schemas.openxmlformats.org/drawingml/2006/main" noGrp="1"/>
          </p:cNvSpPr>
          <p:nvPr/>
        </p:nvSpPr>
        <p:spPr>
          <a:xfrm xmlns:a="http://schemas.openxmlformats.org/drawingml/2006/main">
            <a:off x="781050" y="4333875"/>
            <a:ext cx="4762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1">
                <a:solidFill>
                  <a:srgbClr val="1769AA"/>
                </a:solidFill>
              </a:defRPr>
            </a:pPr>
            <a:r>
              <a:rPr sz="1500" b="1">
                <a:solidFill>
                  <a:srgbClr val="1769AA"/>
                </a:solidFill>
              </a:rPr>
              <a:t>va.gov/health-care/file-travel-pay-reimbursement/</a:t>
            </a:r>
          </a:p>
        </p:txBody>
      </p:sp>
      <p:sp>
        <p:nvSpPr>
          <p:cNvPr id="8" name="">
            <a:extLst xmlns:a="http://schemas.openxmlformats.org/drawingml/2006/main">
              <a:ext uri="{FF2B5EF4-FFF2-40B4-BE49-F238E27FC236}">
                <a16:creationId xmlns:a16="http://schemas.microsoft.com/office/drawing/2014/main" id="{EA18321F-7E4F-47ED-8E47-0BD50760CEC7}"/>
              </a:ext>
            </a:extLst>
          </p:cNvPr>
          <p:cNvSpPr>
            <a:spLocks xmlns:a="http://schemas.openxmlformats.org/drawingml/2006/main" noGrp="1"/>
          </p:cNvSpPr>
          <p:nvPr/>
        </p:nvSpPr>
        <p:spPr>
          <a:xfrm xmlns:a="http://schemas.openxmlformats.org/drawingml/2006/main">
            <a:off x="6000750" y="1952625"/>
            <a:ext cx="28575" cy="3238500"/>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C70954D9-7DD6-4A6B-9FED-19AFB61C0C28}"/>
              </a:ext>
            </a:extLst>
          </p:cNvPr>
          <p:cNvSpPr>
            <a:spLocks xmlns:a="http://schemas.openxmlformats.org/drawingml/2006/main" noGrp="1"/>
          </p:cNvSpPr>
          <p:nvPr/>
        </p:nvSpPr>
        <p:spPr>
          <a:xfrm xmlns:a="http://schemas.openxmlformats.org/drawingml/2006/main">
            <a:off x="6572250" y="2095500"/>
            <a:ext cx="4667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123D6A"/>
                </a:solidFill>
              </a:defRPr>
            </a:pPr>
            <a:r>
              <a:rPr sz="1875" b="1">
                <a:solidFill>
                  <a:srgbClr val="123D6A"/>
                </a:solidFill>
              </a:rPr>
              <a:t>VA HEALTH BENEFITS HOTLINE</a:t>
            </a:r>
          </a:p>
        </p:txBody>
      </p:sp>
      <p:sp>
        <p:nvSpPr>
          <p:cNvPr id="10" name="">
            <a:extLst xmlns:a="http://schemas.openxmlformats.org/drawingml/2006/main">
              <a:ext uri="{FF2B5EF4-FFF2-40B4-BE49-F238E27FC236}">
                <a16:creationId xmlns:a16="http://schemas.microsoft.com/office/drawing/2014/main" id="{8A920280-10BA-45EA-8118-CD61241A8320}"/>
              </a:ext>
            </a:extLst>
          </p:cNvPr>
          <p:cNvSpPr>
            <a:spLocks xmlns:a="http://schemas.openxmlformats.org/drawingml/2006/main" noGrp="1"/>
          </p:cNvSpPr>
          <p:nvPr/>
        </p:nvSpPr>
        <p:spPr>
          <a:xfrm xmlns:a="http://schemas.openxmlformats.org/drawingml/2006/main">
            <a:off x="6572250" y="2724150"/>
            <a:ext cx="4667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225" b="1">
                <a:solidFill>
                  <a:srgbClr val="C92032"/>
                </a:solidFill>
              </a:defRPr>
            </a:pPr>
            <a:r>
              <a:rPr sz="3225" b="1">
                <a:solidFill>
                  <a:srgbClr val="C92032"/>
                </a:solidFill>
              </a:rPr>
              <a:t>877-222-8387</a:t>
            </a:r>
          </a:p>
        </p:txBody>
      </p:sp>
      <p:sp>
        <p:nvSpPr>
          <p:cNvPr id="11" name="">
            <a:extLst xmlns:a="http://schemas.openxmlformats.org/drawingml/2006/main">
              <a:ext uri="{FF2B5EF4-FFF2-40B4-BE49-F238E27FC236}">
                <a16:creationId xmlns:a16="http://schemas.microsoft.com/office/drawing/2014/main" id="{9F936D07-523C-44F3-8025-AC06799CC2F7}"/>
              </a:ext>
            </a:extLst>
          </p:cNvPr>
          <p:cNvSpPr>
            <a:spLocks xmlns:a="http://schemas.openxmlformats.org/drawingml/2006/main" noGrp="1"/>
          </p:cNvSpPr>
          <p:nvPr/>
        </p:nvSpPr>
        <p:spPr>
          <a:xfrm xmlns:a="http://schemas.openxmlformats.org/drawingml/2006/main">
            <a:off x="6572250" y="3638550"/>
            <a:ext cx="4286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0">
                <a:solidFill>
                  <a:srgbClr val="17212B"/>
                </a:solidFill>
              </a:defRPr>
            </a:pPr>
            <a:r>
              <a:rPr sz="2025" b="0">
                <a:solidFill>
                  <a:srgbClr val="17212B"/>
                </a:solidFill>
              </a:rPr>
              <a:t>Use this line to help identify VA health and transportation contacts.</a:t>
            </a:r>
          </a:p>
        </p:txBody>
      </p:sp>
      <p:sp>
        <p:nvSpPr>
          <p:cNvPr id="12" name="">
            <a:extLst xmlns:a="http://schemas.openxmlformats.org/drawingml/2006/main">
              <a:ext uri="{FF2B5EF4-FFF2-40B4-BE49-F238E27FC236}">
                <a16:creationId xmlns:a16="http://schemas.microsoft.com/office/drawing/2014/main" id="{18ABA514-C101-43AF-A406-98E0D685DDC8}"/>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3" name="">
            <a:extLst xmlns:a="http://schemas.openxmlformats.org/drawingml/2006/main">
              <a:ext uri="{FF2B5EF4-FFF2-40B4-BE49-F238E27FC236}">
                <a16:creationId xmlns:a16="http://schemas.microsoft.com/office/drawing/2014/main" id="{0FC7CEC7-85D4-480A-BED2-4F1F459C0603}"/>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18</a:t>
            </a:r>
          </a:p>
        </p:txBody>
      </p:sp>
    </p:spTree>
    <p:extLst>
      <p:ext uri="{BB962C8B-B14F-4D97-AF65-F5344CB8AC3E}">
        <p14:creationId xmlns:p14="http://schemas.microsoft.com/office/powerpoint/2010/main" val="206906857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F08DDB2-C407-49E6-8A80-6BB9FC052B7E}"/>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DDD9893-F432-466F-9A11-516749EA7C9E}"/>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9 • VOLUNTEER WORKFLOW</a:t>
            </a:r>
          </a:p>
        </p:txBody>
      </p:sp>
      <p:sp>
        <p:nvSpPr>
          <p:cNvPr id="3" name="">
            <a:extLst xmlns:a="http://schemas.openxmlformats.org/drawingml/2006/main">
              <a:ext uri="{FF2B5EF4-FFF2-40B4-BE49-F238E27FC236}">
                <a16:creationId xmlns:a16="http://schemas.microsoft.com/office/drawing/2014/main" id="{C0E8C853-A6AC-4DA0-9BA5-9015D5E867B7}"/>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Help only with the information needed to make the connection</a:t>
            </a:r>
          </a:p>
        </p:txBody>
      </p:sp>
      <p:sp>
        <p:nvSpPr>
          <p:cNvPr id="4" name="">
            <a:extLst xmlns:a="http://schemas.openxmlformats.org/drawingml/2006/main">
              <a:ext uri="{FF2B5EF4-FFF2-40B4-BE49-F238E27FC236}">
                <a16:creationId xmlns:a16="http://schemas.microsoft.com/office/drawing/2014/main" id="{F60A6123-6C06-4F08-9777-E36355DA5ED0}"/>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CF376408-6C54-4AEE-AC07-2CF2AC339145}"/>
              </a:ext>
            </a:extLst>
          </p:cNvPr>
          <p:cNvSpPr>
            <a:spLocks xmlns:a="http://schemas.openxmlformats.org/drawingml/2006/main" noGrp="1"/>
          </p:cNvSpPr>
          <p:nvPr/>
        </p:nvSpPr>
        <p:spPr>
          <a:xfrm xmlns:a="http://schemas.openxmlformats.org/drawingml/2006/main">
            <a:off x="781050" y="17621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6" name="">
            <a:extLst xmlns:a="http://schemas.openxmlformats.org/drawingml/2006/main">
              <a:ext uri="{FF2B5EF4-FFF2-40B4-BE49-F238E27FC236}">
                <a16:creationId xmlns:a16="http://schemas.microsoft.com/office/drawing/2014/main" id="{C6D50348-C57E-43A2-AD43-03656B8D5C52}"/>
              </a:ext>
            </a:extLst>
          </p:cNvPr>
          <p:cNvSpPr>
            <a:spLocks xmlns:a="http://schemas.openxmlformats.org/drawingml/2006/main" noGrp="1"/>
          </p:cNvSpPr>
          <p:nvPr/>
        </p:nvSpPr>
        <p:spPr>
          <a:xfrm xmlns:a="http://schemas.openxmlformats.org/drawingml/2006/main">
            <a:off x="1143000" y="1762125"/>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Ask for the appointment date, location, accessibility needs, and county—not unnecessary medical details.</a:t>
            </a:r>
          </a:p>
        </p:txBody>
      </p:sp>
      <p:sp>
        <p:nvSpPr>
          <p:cNvPr id="7" name="">
            <a:extLst xmlns:a="http://schemas.openxmlformats.org/drawingml/2006/main">
              <a:ext uri="{FF2B5EF4-FFF2-40B4-BE49-F238E27FC236}">
                <a16:creationId xmlns:a16="http://schemas.microsoft.com/office/drawing/2014/main" id="{ACE6A5C5-0F7A-4DC8-BA1F-6A9A381230FE}"/>
              </a:ext>
            </a:extLst>
          </p:cNvPr>
          <p:cNvSpPr>
            <a:spLocks xmlns:a="http://schemas.openxmlformats.org/drawingml/2006/main" noGrp="1"/>
          </p:cNvSpPr>
          <p:nvPr/>
        </p:nvSpPr>
        <p:spPr>
          <a:xfrm xmlns:a="http://schemas.openxmlformats.org/drawingml/2006/main">
            <a:off x="781050" y="25622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8" name="">
            <a:extLst xmlns:a="http://schemas.openxmlformats.org/drawingml/2006/main">
              <a:ext uri="{FF2B5EF4-FFF2-40B4-BE49-F238E27FC236}">
                <a16:creationId xmlns:a16="http://schemas.microsoft.com/office/drawing/2014/main" id="{CD0434CF-1C65-44CB-AC66-3B156D842E8C}"/>
              </a:ext>
            </a:extLst>
          </p:cNvPr>
          <p:cNvSpPr>
            <a:spLocks xmlns:a="http://schemas.openxmlformats.org/drawingml/2006/main" noGrp="1"/>
          </p:cNvSpPr>
          <p:nvPr/>
        </p:nvSpPr>
        <p:spPr>
          <a:xfrm xmlns:a="http://schemas.openxmlformats.org/drawingml/2006/main">
            <a:off x="1143000" y="2562225"/>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Encourage requests one to two weeks before the appointment when possible.</a:t>
            </a:r>
          </a:p>
        </p:txBody>
      </p:sp>
      <p:sp>
        <p:nvSpPr>
          <p:cNvPr id="9" name="">
            <a:extLst xmlns:a="http://schemas.openxmlformats.org/drawingml/2006/main">
              <a:ext uri="{FF2B5EF4-FFF2-40B4-BE49-F238E27FC236}">
                <a16:creationId xmlns:a16="http://schemas.microsoft.com/office/drawing/2014/main" id="{FC663DC3-5F0C-4860-B60E-527087AED9EA}"/>
              </a:ext>
            </a:extLst>
          </p:cNvPr>
          <p:cNvSpPr>
            <a:spLocks xmlns:a="http://schemas.openxmlformats.org/drawingml/2006/main" noGrp="1"/>
          </p:cNvSpPr>
          <p:nvPr/>
        </p:nvSpPr>
        <p:spPr>
          <a:xfrm xmlns:a="http://schemas.openxmlformats.org/drawingml/2006/main">
            <a:off x="781050" y="33623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10" name="">
            <a:extLst xmlns:a="http://schemas.openxmlformats.org/drawingml/2006/main">
              <a:ext uri="{FF2B5EF4-FFF2-40B4-BE49-F238E27FC236}">
                <a16:creationId xmlns:a16="http://schemas.microsoft.com/office/drawing/2014/main" id="{9C7BA3B2-EAE3-49A4-B062-C8895ECDDA9B}"/>
              </a:ext>
            </a:extLst>
          </p:cNvPr>
          <p:cNvSpPr>
            <a:spLocks xmlns:a="http://schemas.openxmlformats.org/drawingml/2006/main" noGrp="1"/>
          </p:cNvSpPr>
          <p:nvPr/>
        </p:nvSpPr>
        <p:spPr>
          <a:xfrm xmlns:a="http://schemas.openxmlformats.org/drawingml/2006/main">
            <a:off x="1143000" y="3362325"/>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With permission, remain while the Veteran calls or completes a VetRide request.</a:t>
            </a:r>
          </a:p>
        </p:txBody>
      </p:sp>
      <p:sp>
        <p:nvSpPr>
          <p:cNvPr id="11" name="">
            <a:extLst xmlns:a="http://schemas.openxmlformats.org/drawingml/2006/main">
              <a:ext uri="{FF2B5EF4-FFF2-40B4-BE49-F238E27FC236}">
                <a16:creationId xmlns:a16="http://schemas.microsoft.com/office/drawing/2014/main" id="{1E8150E5-A2E5-4F56-A483-A267EB0BC91E}"/>
              </a:ext>
            </a:extLst>
          </p:cNvPr>
          <p:cNvSpPr>
            <a:spLocks xmlns:a="http://schemas.openxmlformats.org/drawingml/2006/main" noGrp="1"/>
          </p:cNvSpPr>
          <p:nvPr/>
        </p:nvSpPr>
        <p:spPr>
          <a:xfrm xmlns:a="http://schemas.openxmlformats.org/drawingml/2006/main">
            <a:off x="781050" y="41624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12" name="">
            <a:extLst xmlns:a="http://schemas.openxmlformats.org/drawingml/2006/main">
              <a:ext uri="{FF2B5EF4-FFF2-40B4-BE49-F238E27FC236}">
                <a16:creationId xmlns:a16="http://schemas.microsoft.com/office/drawing/2014/main" id="{D9434287-4A37-4122-A9E7-B1FA63FFD9F3}"/>
              </a:ext>
            </a:extLst>
          </p:cNvPr>
          <p:cNvSpPr>
            <a:spLocks xmlns:a="http://schemas.openxmlformats.org/drawingml/2006/main" noGrp="1"/>
          </p:cNvSpPr>
          <p:nvPr/>
        </p:nvSpPr>
        <p:spPr>
          <a:xfrm xmlns:a="http://schemas.openxmlformats.org/drawingml/2006/main">
            <a:off x="1143000" y="4162425"/>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Have the Veteran confirm pickup, return trip, accessibility, and caregiver rules directly with the provider.</a:t>
            </a:r>
          </a:p>
        </p:txBody>
      </p:sp>
      <p:sp>
        <p:nvSpPr>
          <p:cNvPr id="13" name="">
            <a:extLst xmlns:a="http://schemas.openxmlformats.org/drawingml/2006/main">
              <a:ext uri="{FF2B5EF4-FFF2-40B4-BE49-F238E27FC236}">
                <a16:creationId xmlns:a16="http://schemas.microsoft.com/office/drawing/2014/main" id="{674DD593-D137-4FF8-A90C-0EA2B77DEF4E}"/>
              </a:ext>
            </a:extLst>
          </p:cNvPr>
          <p:cNvSpPr>
            <a:spLocks xmlns:a="http://schemas.openxmlformats.org/drawingml/2006/main" noGrp="1"/>
          </p:cNvSpPr>
          <p:nvPr/>
        </p:nvSpPr>
        <p:spPr>
          <a:xfrm xmlns:a="http://schemas.openxmlformats.org/drawingml/2006/main">
            <a:off x="781050" y="4962525"/>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C92032"/>
                </a:solidFill>
              </a:defRPr>
            </a:pPr>
            <a:r>
              <a:rPr sz="1875" b="1">
                <a:solidFill>
                  <a:srgbClr val="C92032"/>
                </a:solidFill>
              </a:rPr>
              <a:t>•</a:t>
            </a:r>
          </a:p>
        </p:txBody>
      </p:sp>
      <p:sp>
        <p:nvSpPr>
          <p:cNvPr id="14" name="">
            <a:extLst xmlns:a="http://schemas.openxmlformats.org/drawingml/2006/main">
              <a:ext uri="{FF2B5EF4-FFF2-40B4-BE49-F238E27FC236}">
                <a16:creationId xmlns:a16="http://schemas.microsoft.com/office/drawing/2014/main" id="{03B967E7-84E3-4B86-9F9B-EB4E238AE66D}"/>
              </a:ext>
            </a:extLst>
          </p:cNvPr>
          <p:cNvSpPr>
            <a:spLocks xmlns:a="http://schemas.openxmlformats.org/drawingml/2006/main" noGrp="1"/>
          </p:cNvSpPr>
          <p:nvPr/>
        </p:nvSpPr>
        <p:spPr>
          <a:xfrm xmlns:a="http://schemas.openxmlformats.org/drawingml/2006/main">
            <a:off x="1143000" y="4962525"/>
            <a:ext cx="10020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7212B"/>
                </a:solidFill>
              </a:defRPr>
            </a:pPr>
            <a:r>
              <a:rPr sz="1725" b="0">
                <a:solidFill>
                  <a:srgbClr val="17212B"/>
                </a:solidFill>
              </a:rPr>
              <a:t>Document only the assistance provided and follow Chapter privacy procedures.</a:t>
            </a:r>
          </a:p>
        </p:txBody>
      </p:sp>
      <p:sp>
        <p:nvSpPr>
          <p:cNvPr id="15" name="">
            <a:extLst xmlns:a="http://schemas.openxmlformats.org/drawingml/2006/main">
              <a:ext uri="{FF2B5EF4-FFF2-40B4-BE49-F238E27FC236}">
                <a16:creationId xmlns:a16="http://schemas.microsoft.com/office/drawing/2014/main" id="{2625F795-66EC-40AD-927B-9BB1784B50C2}"/>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6" name="">
            <a:extLst xmlns:a="http://schemas.openxmlformats.org/drawingml/2006/main">
              <a:ext uri="{FF2B5EF4-FFF2-40B4-BE49-F238E27FC236}">
                <a16:creationId xmlns:a16="http://schemas.microsoft.com/office/drawing/2014/main" id="{96F072EF-3145-40FB-AF33-45424B986CBA}"/>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19</a:t>
            </a:r>
          </a:p>
        </p:txBody>
      </p:sp>
    </p:spTree>
    <p:extLst>
      <p:ext uri="{BB962C8B-B14F-4D97-AF65-F5344CB8AC3E}">
        <p14:creationId xmlns:p14="http://schemas.microsoft.com/office/powerpoint/2010/main" val="1479602467"/>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D3A42BD-EF04-4D6D-9319-704835DCA9A4}"/>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813202E-FEF5-4324-86BD-8128B3EA2BB9}"/>
              </a:ext>
            </a:extLst>
          </p:cNvPr>
          <p:cNvSpPr>
            <a:spLocks xmlns:a="http://schemas.openxmlformats.org/drawingml/2006/main" noGrp="1"/>
          </p:cNvSpPr>
          <p:nvPr/>
        </p:nvSpPr>
        <p:spPr>
          <a:xfrm xmlns:a="http://schemas.openxmlformats.org/drawingml/2006/main">
            <a:off x="590550" y="333375"/>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769AA"/>
                </a:solidFill>
              </a:defRPr>
            </a:pPr>
            <a:r>
              <a:rPr sz="1200" b="1">
                <a:solidFill>
                  <a:srgbClr val="1769AA"/>
                </a:solidFill>
              </a:rPr>
              <a:t>SECTION 9 • RELIEF FUND SUPPORT</a:t>
            </a:r>
          </a:p>
        </p:txBody>
      </p:sp>
      <p:sp>
        <p:nvSpPr>
          <p:cNvPr id="3" name="">
            <a:extLst xmlns:a="http://schemas.openxmlformats.org/drawingml/2006/main">
              <a:ext uri="{FF2B5EF4-FFF2-40B4-BE49-F238E27FC236}">
                <a16:creationId xmlns:a16="http://schemas.microsoft.com/office/drawing/2014/main" id="{90BB8726-FC17-4840-8C0A-00166671CE34}"/>
              </a:ext>
            </a:extLst>
          </p:cNvPr>
          <p:cNvSpPr>
            <a:spLocks xmlns:a="http://schemas.openxmlformats.org/drawingml/2006/main" noGrp="1"/>
          </p:cNvSpPr>
          <p:nvPr/>
        </p:nvSpPr>
        <p:spPr>
          <a:xfrm xmlns:a="http://schemas.openxmlformats.org/drawingml/2006/main">
            <a:off x="5905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925" b="1">
                <a:solidFill>
                  <a:srgbClr val="123D6A"/>
                </a:solidFill>
              </a:defRPr>
            </a:pPr>
            <a:r>
              <a:rPr sz="2925" b="1">
                <a:solidFill>
                  <a:srgbClr val="123D6A"/>
                </a:solidFill>
              </a:rPr>
              <a:t>Gas assistance is limited, verified, and never guaranteed</a:t>
            </a:r>
          </a:p>
        </p:txBody>
      </p:sp>
      <p:sp>
        <p:nvSpPr>
          <p:cNvPr id="4" name="">
            <a:extLst xmlns:a="http://schemas.openxmlformats.org/drawingml/2006/main">
              <a:ext uri="{FF2B5EF4-FFF2-40B4-BE49-F238E27FC236}">
                <a16:creationId xmlns:a16="http://schemas.microsoft.com/office/drawing/2014/main" id="{FD9D6C3A-A712-4FC9-98B1-398D2A3E4036}"/>
              </a:ext>
            </a:extLst>
          </p:cNvPr>
          <p:cNvSpPr>
            <a:spLocks xmlns:a="http://schemas.openxmlformats.org/drawingml/2006/main" noGrp="1"/>
          </p:cNvSpPr>
          <p:nvPr/>
        </p:nvSpPr>
        <p:spPr>
          <a:xfrm xmlns:a="http://schemas.openxmlformats.org/drawingml/2006/main">
            <a:off x="590550" y="1504950"/>
            <a:ext cx="11010900" cy="28575"/>
          </a:xfrm>
          <a:prstGeom xmlns:a="http://schemas.openxmlformats.org/drawingml/2006/main" prst="rect">
            <a:avLst/>
          </a:prstGeom>
          <a:solidFill xmlns:a="http://schemas.openxmlformats.org/drawingml/2006/main">
            <a:srgbClr val="E5B7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3BF1ED8D-03C2-4992-AFA6-1CE793336C34}"/>
              </a:ext>
            </a:extLst>
          </p:cNvPr>
          <p:cNvSpPr>
            <a:spLocks xmlns:a="http://schemas.openxmlformats.org/drawingml/2006/main" noGrp="1"/>
          </p:cNvSpPr>
          <p:nvPr/>
        </p:nvSpPr>
        <p:spPr>
          <a:xfrm xmlns:a="http://schemas.openxmlformats.org/drawingml/2006/main">
            <a:off x="781050" y="2019300"/>
            <a:ext cx="4476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287A4B"/>
                </a:solidFill>
              </a:defRPr>
            </a:pPr>
            <a:r>
              <a:rPr sz="1800" b="1">
                <a:solidFill>
                  <a:srgbClr val="287A4B"/>
                </a:solidFill>
              </a:rPr>
              <a:t>When it may apply</a:t>
            </a:r>
          </a:p>
        </p:txBody>
      </p:sp>
      <p:sp>
        <p:nvSpPr>
          <p:cNvPr id="6" name="">
            <a:extLst xmlns:a="http://schemas.openxmlformats.org/drawingml/2006/main">
              <a:ext uri="{FF2B5EF4-FFF2-40B4-BE49-F238E27FC236}">
                <a16:creationId xmlns:a16="http://schemas.microsoft.com/office/drawing/2014/main" id="{B516D335-D3BA-47C0-9AA5-E32F749D64ED}"/>
              </a:ext>
            </a:extLst>
          </p:cNvPr>
          <p:cNvSpPr>
            <a:spLocks xmlns:a="http://schemas.openxmlformats.org/drawingml/2006/main" noGrp="1"/>
          </p:cNvSpPr>
          <p:nvPr/>
        </p:nvSpPr>
        <p:spPr>
          <a:xfrm xmlns:a="http://schemas.openxmlformats.org/drawingml/2006/main">
            <a:off x="781050" y="2476500"/>
            <a:ext cx="4476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0">
                <a:solidFill>
                  <a:srgbClr val="17212B"/>
                </a:solidFill>
              </a:defRPr>
            </a:pPr>
            <a:r>
              <a:rPr sz="2100" b="0">
                <a:solidFill>
                  <a:srgbClr val="17212B"/>
                </a:solidFill>
              </a:rPr>
              <a:t>The Veteran has safe, reliable transportation but cannot afford fuel for approved essential travel.</a:t>
            </a:r>
          </a:p>
        </p:txBody>
      </p:sp>
      <p:sp>
        <p:nvSpPr>
          <p:cNvPr id="7" name="">
            <a:extLst xmlns:a="http://schemas.openxmlformats.org/drawingml/2006/main">
              <a:ext uri="{FF2B5EF4-FFF2-40B4-BE49-F238E27FC236}">
                <a16:creationId xmlns:a16="http://schemas.microsoft.com/office/drawing/2014/main" id="{927BEB0D-0629-4E84-A535-5E3B5E0C14F1}"/>
              </a:ext>
            </a:extLst>
          </p:cNvPr>
          <p:cNvSpPr>
            <a:spLocks xmlns:a="http://schemas.openxmlformats.org/drawingml/2006/main" noGrp="1"/>
          </p:cNvSpPr>
          <p:nvPr/>
        </p:nvSpPr>
        <p:spPr>
          <a:xfrm xmlns:a="http://schemas.openxmlformats.org/drawingml/2006/main">
            <a:off x="6191250" y="2019300"/>
            <a:ext cx="4762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D6A"/>
                </a:solidFill>
              </a:defRPr>
            </a:pPr>
            <a:r>
              <a:rPr sz="1800" b="1">
                <a:solidFill>
                  <a:srgbClr val="123D6A"/>
                </a:solidFill>
              </a:rPr>
              <a:t>What the request requires</a:t>
            </a:r>
          </a:p>
        </p:txBody>
      </p:sp>
      <p:sp>
        <p:nvSpPr>
          <p:cNvPr id="8" name="">
            <a:extLst xmlns:a="http://schemas.openxmlformats.org/drawingml/2006/main">
              <a:ext uri="{FF2B5EF4-FFF2-40B4-BE49-F238E27FC236}">
                <a16:creationId xmlns:a16="http://schemas.microsoft.com/office/drawing/2014/main" id="{E8319F00-F167-48DB-85FA-AA5F9172009A}"/>
              </a:ext>
            </a:extLst>
          </p:cNvPr>
          <p:cNvSpPr>
            <a:spLocks xmlns:a="http://schemas.openxmlformats.org/drawingml/2006/main" noGrp="1"/>
          </p:cNvSpPr>
          <p:nvPr/>
        </p:nvSpPr>
        <p:spPr>
          <a:xfrm xmlns:a="http://schemas.openxmlformats.org/drawingml/2006/main">
            <a:off x="6191250" y="24765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9" name="">
            <a:extLst xmlns:a="http://schemas.openxmlformats.org/drawingml/2006/main">
              <a:ext uri="{FF2B5EF4-FFF2-40B4-BE49-F238E27FC236}">
                <a16:creationId xmlns:a16="http://schemas.microsoft.com/office/drawing/2014/main" id="{D1FB8319-2C7D-4B88-BAF3-1FC139F84C4B}"/>
              </a:ext>
            </a:extLst>
          </p:cNvPr>
          <p:cNvSpPr>
            <a:spLocks xmlns:a="http://schemas.openxmlformats.org/drawingml/2006/main" noGrp="1"/>
          </p:cNvSpPr>
          <p:nvPr/>
        </p:nvSpPr>
        <p:spPr>
          <a:xfrm xmlns:a="http://schemas.openxmlformats.org/drawingml/2006/main">
            <a:off x="6553200" y="247650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Approved Relief Request Form</a:t>
            </a:r>
          </a:p>
        </p:txBody>
      </p:sp>
      <p:sp>
        <p:nvSpPr>
          <p:cNvPr id="10" name="">
            <a:extLst xmlns:a="http://schemas.openxmlformats.org/drawingml/2006/main">
              <a:ext uri="{FF2B5EF4-FFF2-40B4-BE49-F238E27FC236}">
                <a16:creationId xmlns:a16="http://schemas.microsoft.com/office/drawing/2014/main" id="{3F4634C0-B1FC-4C97-8379-44E06F229C93}"/>
              </a:ext>
            </a:extLst>
          </p:cNvPr>
          <p:cNvSpPr>
            <a:spLocks xmlns:a="http://schemas.openxmlformats.org/drawingml/2006/main" noGrp="1"/>
          </p:cNvSpPr>
          <p:nvPr/>
        </p:nvSpPr>
        <p:spPr>
          <a:xfrm xmlns:a="http://schemas.openxmlformats.org/drawingml/2006/main">
            <a:off x="6191250" y="30480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11" name="">
            <a:extLst xmlns:a="http://schemas.openxmlformats.org/drawingml/2006/main">
              <a:ext uri="{FF2B5EF4-FFF2-40B4-BE49-F238E27FC236}">
                <a16:creationId xmlns:a16="http://schemas.microsoft.com/office/drawing/2014/main" id="{1961B5AD-8B7A-4B7A-8335-D09377D48771}"/>
              </a:ext>
            </a:extLst>
          </p:cNvPr>
          <p:cNvSpPr>
            <a:spLocks xmlns:a="http://schemas.openxmlformats.org/drawingml/2006/main" noGrp="1"/>
          </p:cNvSpPr>
          <p:nvPr/>
        </p:nvSpPr>
        <p:spPr>
          <a:xfrm xmlns:a="http://schemas.openxmlformats.org/drawingml/2006/main">
            <a:off x="6553200" y="304800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Essential travel need and destination</a:t>
            </a:r>
          </a:p>
        </p:txBody>
      </p:sp>
      <p:sp>
        <p:nvSpPr>
          <p:cNvPr id="12" name="">
            <a:extLst xmlns:a="http://schemas.openxmlformats.org/drawingml/2006/main">
              <a:ext uri="{FF2B5EF4-FFF2-40B4-BE49-F238E27FC236}">
                <a16:creationId xmlns:a16="http://schemas.microsoft.com/office/drawing/2014/main" id="{E54C76E8-53CD-44E6-B7E6-5EEE531CBC1A}"/>
              </a:ext>
            </a:extLst>
          </p:cNvPr>
          <p:cNvSpPr>
            <a:spLocks xmlns:a="http://schemas.openxmlformats.org/drawingml/2006/main" noGrp="1"/>
          </p:cNvSpPr>
          <p:nvPr/>
        </p:nvSpPr>
        <p:spPr>
          <a:xfrm xmlns:a="http://schemas.openxmlformats.org/drawingml/2006/main">
            <a:off x="6191250" y="36195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13" name="">
            <a:extLst xmlns:a="http://schemas.openxmlformats.org/drawingml/2006/main">
              <a:ext uri="{FF2B5EF4-FFF2-40B4-BE49-F238E27FC236}">
                <a16:creationId xmlns:a16="http://schemas.microsoft.com/office/drawing/2014/main" id="{FC68AC6D-C849-4785-BB6A-03F71E7A42CB}"/>
              </a:ext>
            </a:extLst>
          </p:cNvPr>
          <p:cNvSpPr>
            <a:spLocks xmlns:a="http://schemas.openxmlformats.org/drawingml/2006/main" noGrp="1"/>
          </p:cNvSpPr>
          <p:nvPr/>
        </p:nvSpPr>
        <p:spPr>
          <a:xfrm xmlns:a="http://schemas.openxmlformats.org/drawingml/2006/main">
            <a:off x="6553200" y="361950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Date and approximate round-trip mileage</a:t>
            </a:r>
          </a:p>
        </p:txBody>
      </p:sp>
      <p:sp>
        <p:nvSpPr>
          <p:cNvPr id="14" name="">
            <a:extLst xmlns:a="http://schemas.openxmlformats.org/drawingml/2006/main">
              <a:ext uri="{FF2B5EF4-FFF2-40B4-BE49-F238E27FC236}">
                <a16:creationId xmlns:a16="http://schemas.microsoft.com/office/drawing/2014/main" id="{0584100F-A637-4936-A8FB-AE32A1AEDA0A}"/>
              </a:ext>
            </a:extLst>
          </p:cNvPr>
          <p:cNvSpPr>
            <a:spLocks xmlns:a="http://schemas.openxmlformats.org/drawingml/2006/main" noGrp="1"/>
          </p:cNvSpPr>
          <p:nvPr/>
        </p:nvSpPr>
        <p:spPr>
          <a:xfrm xmlns:a="http://schemas.openxmlformats.org/drawingml/2006/main">
            <a:off x="6191250" y="4191000"/>
            <a:ext cx="266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C92032"/>
                </a:solidFill>
              </a:defRPr>
            </a:pPr>
            <a:r>
              <a:rPr sz="1800" b="1">
                <a:solidFill>
                  <a:srgbClr val="C92032"/>
                </a:solidFill>
              </a:rPr>
              <a:t>•</a:t>
            </a:r>
          </a:p>
        </p:txBody>
      </p:sp>
      <p:sp>
        <p:nvSpPr>
          <p:cNvPr id="15" name="">
            <a:extLst xmlns:a="http://schemas.openxmlformats.org/drawingml/2006/main">
              <a:ext uri="{FF2B5EF4-FFF2-40B4-BE49-F238E27FC236}">
                <a16:creationId xmlns:a16="http://schemas.microsoft.com/office/drawing/2014/main" id="{B5BAA824-C5B8-41BB-9F83-EFE000F07A67}"/>
              </a:ext>
            </a:extLst>
          </p:cNvPr>
          <p:cNvSpPr>
            <a:spLocks xmlns:a="http://schemas.openxmlformats.org/drawingml/2006/main" noGrp="1"/>
          </p:cNvSpPr>
          <p:nvPr/>
        </p:nvSpPr>
        <p:spPr>
          <a:xfrm xmlns:a="http://schemas.openxmlformats.org/drawingml/2006/main">
            <a:off x="6553200" y="4191000"/>
            <a:ext cx="4400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7212B"/>
                </a:solidFill>
              </a:defRPr>
            </a:pPr>
            <a:r>
              <a:rPr sz="1650" b="0">
                <a:solidFill>
                  <a:srgbClr val="17212B"/>
                </a:solidFill>
              </a:rPr>
              <a:t>Required supporting information only</a:t>
            </a:r>
          </a:p>
        </p:txBody>
      </p:sp>
      <p:sp>
        <p:nvSpPr>
          <p:cNvPr id="16" name="">
            <a:extLst xmlns:a="http://schemas.openxmlformats.org/drawingml/2006/main">
              <a:ext uri="{FF2B5EF4-FFF2-40B4-BE49-F238E27FC236}">
                <a16:creationId xmlns:a16="http://schemas.microsoft.com/office/drawing/2014/main" id="{1E5D2854-4BFB-489B-B46B-F824B55FFB6B}"/>
              </a:ext>
            </a:extLst>
          </p:cNvPr>
          <p:cNvSpPr>
            <a:spLocks xmlns:a="http://schemas.openxmlformats.org/drawingml/2006/main" noGrp="1"/>
          </p:cNvSpPr>
          <p:nvPr/>
        </p:nvSpPr>
        <p:spPr>
          <a:xfrm xmlns:a="http://schemas.openxmlformats.org/drawingml/2006/main">
            <a:off x="781050" y="4619625"/>
            <a:ext cx="10172700" cy="876300"/>
          </a:xfrm>
          <a:prstGeom xmlns:a="http://schemas.openxmlformats.org/drawingml/2006/main" prst="roundRect">
            <a:avLst>
              <a:gd name="adj" fmla="val 15217"/>
            </a:avLst>
          </a:prstGeom>
          <a:solidFill xmlns:a="http://schemas.openxmlformats.org/drawingml/2006/main">
            <a:srgbClr val="FFF6E2"/>
          </a:solidFill>
          <a:ln xmlns:a="http://schemas.openxmlformats.org/drawingml/2006/main" w="9525">
            <a:solidFill>
              <a:srgbClr val="F0D28B"/>
            </a:solidFill>
            <a:prstDash val="solid"/>
          </a:ln>
        </p:spPr>
      </p:sp>
      <p:sp>
        <p:nvSpPr>
          <p:cNvPr id="17" name="">
            <a:extLst xmlns:a="http://schemas.openxmlformats.org/drawingml/2006/main">
              <a:ext uri="{FF2B5EF4-FFF2-40B4-BE49-F238E27FC236}">
                <a16:creationId xmlns:a16="http://schemas.microsoft.com/office/drawing/2014/main" id="{00C6DC3D-4504-4FDA-B523-7E67D7EDCF0E}"/>
              </a:ext>
            </a:extLst>
          </p:cNvPr>
          <p:cNvSpPr>
            <a:spLocks xmlns:a="http://schemas.openxmlformats.org/drawingml/2006/main" noGrp="1"/>
          </p:cNvSpPr>
          <p:nvPr/>
        </p:nvSpPr>
        <p:spPr>
          <a:xfrm xmlns:a="http://schemas.openxmlformats.org/drawingml/2006/main">
            <a:off x="1047750" y="4733925"/>
            <a:ext cx="96393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650" b="1">
                <a:solidFill>
                  <a:srgbClr val="17212B"/>
                </a:solidFill>
              </a:defRPr>
            </a:pPr>
            <a:r>
              <a:rPr sz="1650" b="1">
                <a:solidFill>
                  <a:srgbClr val="17212B"/>
                </a:solidFill>
              </a:rPr>
              <a:t>Assistance depends on verification, available funds, and approval under Chapter, Department, or National procedures. Submitting a form does not guarantee assistance.</a:t>
            </a:r>
          </a:p>
        </p:txBody>
      </p:sp>
      <p:sp>
        <p:nvSpPr>
          <p:cNvPr id="18" name="">
            <a:extLst xmlns:a="http://schemas.openxmlformats.org/drawingml/2006/main">
              <a:ext uri="{FF2B5EF4-FFF2-40B4-BE49-F238E27FC236}">
                <a16:creationId xmlns:a16="http://schemas.microsoft.com/office/drawing/2014/main" id="{F947F71E-BA64-4CEB-B442-9CB3F8FA6541}"/>
              </a:ext>
            </a:extLst>
          </p:cNvPr>
          <p:cNvSpPr>
            <a:spLocks xmlns:a="http://schemas.openxmlformats.org/drawingml/2006/main" noGrp="1"/>
          </p:cNvSpPr>
          <p:nvPr/>
        </p:nvSpPr>
        <p:spPr>
          <a:xfrm xmlns:a="http://schemas.openxmlformats.org/drawingml/2006/main">
            <a:off x="590550" y="6381750"/>
            <a:ext cx="5715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556371"/>
                </a:solidFill>
              </a:defRPr>
            </a:pPr>
            <a:r>
              <a:rPr sz="975" b="1">
                <a:solidFill>
                  <a:srgbClr val="556371"/>
                </a:solidFill>
              </a:rPr>
              <a:t>AMVETS RIDERS • WE GOT YOU</a:t>
            </a:r>
          </a:p>
        </p:txBody>
      </p:sp>
      <p:sp>
        <p:nvSpPr>
          <p:cNvPr id="19" name="">
            <a:extLst xmlns:a="http://schemas.openxmlformats.org/drawingml/2006/main">
              <a:ext uri="{FF2B5EF4-FFF2-40B4-BE49-F238E27FC236}">
                <a16:creationId xmlns:a16="http://schemas.microsoft.com/office/drawing/2014/main" id="{55AE0199-7760-4B9F-8EC3-B9F2197E8F7B}"/>
              </a:ext>
            </a:extLst>
          </p:cNvPr>
          <p:cNvSpPr>
            <a:spLocks xmlns:a="http://schemas.openxmlformats.org/drawingml/2006/main" noGrp="1"/>
          </p:cNvSpPr>
          <p:nvPr/>
        </p:nvSpPr>
        <p:spPr>
          <a:xfrm xmlns:a="http://schemas.openxmlformats.org/drawingml/2006/main">
            <a:off x="11001375" y="6381750"/>
            <a:ext cx="5905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556371"/>
                </a:solidFill>
              </a:defRPr>
            </a:pPr>
            <a:r>
              <a:rPr sz="975" b="1">
                <a:solidFill>
                  <a:srgbClr val="556371"/>
                </a:solidFill>
              </a:rPr>
              <a:t>20</a:t>
            </a:r>
          </a:p>
        </p:txBody>
      </p:sp>
    </p:spTree>
    <p:extLst>
      <p:ext uri="{BB962C8B-B14F-4D97-AF65-F5344CB8AC3E}">
        <p14:creationId xmlns:p14="http://schemas.microsoft.com/office/powerpoint/2010/main" val="1296675035"/>
      </p:ext>
    </p:extLst>
  </p:cSld>
</p:sld>
</file>

<file path=ppt/slides/slide21.xml><?xml version="1.0" encoding="utf-8"?>
<p:sld xmlns:p="http://schemas.openxmlformats.org/presentationml/2006/main">
  <p:cSld>
    <p:bg>
      <p:bgPr>
        <a:solidFill xmlns:a="http://schemas.openxmlformats.org/drawingml/2006/main">
          <a:srgbClr val="123D6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F641266-FBF6-4111-83AE-DEFDD0418700}"/>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92032"/>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8EE5A0E-1FB2-4ADB-B23F-03FE38889E9D}"/>
              </a:ext>
            </a:extLst>
          </p:cNvPr>
          <p:cNvSpPr>
            <a:spLocks xmlns:a="http://schemas.openxmlformats.org/drawingml/2006/main" noGrp="1"/>
          </p:cNvSpPr>
          <p:nvPr/>
        </p:nvSpPr>
        <p:spPr>
          <a:xfrm xmlns:a="http://schemas.openxmlformats.org/drawingml/2006/main">
            <a:off x="723900" y="952500"/>
            <a:ext cx="5619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675" b="1">
                <a:solidFill>
                  <a:srgbClr val="FFFFFF"/>
                </a:solidFill>
              </a:defRPr>
            </a:pPr>
            <a:r>
              <a:rPr sz="3675" b="1">
                <a:solidFill>
                  <a:srgbClr val="FFFFFF"/>
                </a:solidFill>
              </a:rPr>
              <a:t>NOTICE.</a:t>
            </a:r>
          </a:p>
        </p:txBody>
      </p:sp>
      <p:sp>
        <p:nvSpPr>
          <p:cNvPr id="3" name="">
            <a:extLst xmlns:a="http://schemas.openxmlformats.org/drawingml/2006/main">
              <a:ext uri="{FF2B5EF4-FFF2-40B4-BE49-F238E27FC236}">
                <a16:creationId xmlns:a16="http://schemas.microsoft.com/office/drawing/2014/main" id="{F81F2FE7-EE90-4E7F-8460-2173D9C5E0B3}"/>
              </a:ext>
            </a:extLst>
          </p:cNvPr>
          <p:cNvSpPr>
            <a:spLocks xmlns:a="http://schemas.openxmlformats.org/drawingml/2006/main" noGrp="1"/>
          </p:cNvSpPr>
          <p:nvPr/>
        </p:nvSpPr>
        <p:spPr>
          <a:xfrm xmlns:a="http://schemas.openxmlformats.org/drawingml/2006/main">
            <a:off x="723900" y="1714500"/>
            <a:ext cx="5619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675" b="1">
                <a:solidFill>
                  <a:srgbClr val="FFFFFF"/>
                </a:solidFill>
              </a:defRPr>
            </a:pPr>
            <a:r>
              <a:rPr sz="3675" b="1">
                <a:solidFill>
                  <a:srgbClr val="FFFFFF"/>
                </a:solidFill>
              </a:rPr>
              <a:t>ASK DIRECTLY.</a:t>
            </a:r>
          </a:p>
        </p:txBody>
      </p:sp>
      <p:sp>
        <p:nvSpPr>
          <p:cNvPr id="4" name="">
            <a:extLst xmlns:a="http://schemas.openxmlformats.org/drawingml/2006/main">
              <a:ext uri="{FF2B5EF4-FFF2-40B4-BE49-F238E27FC236}">
                <a16:creationId xmlns:a16="http://schemas.microsoft.com/office/drawing/2014/main" id="{72F44DD7-2DAA-4087-8CBF-BD1430DB3F61}"/>
              </a:ext>
            </a:extLst>
          </p:cNvPr>
          <p:cNvSpPr>
            <a:spLocks xmlns:a="http://schemas.openxmlformats.org/drawingml/2006/main" noGrp="1"/>
          </p:cNvSpPr>
          <p:nvPr/>
        </p:nvSpPr>
        <p:spPr>
          <a:xfrm xmlns:a="http://schemas.openxmlformats.org/drawingml/2006/main">
            <a:off x="723900" y="2476500"/>
            <a:ext cx="5619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675" b="1">
                <a:solidFill>
                  <a:srgbClr val="FFFFFF"/>
                </a:solidFill>
              </a:defRPr>
            </a:pPr>
            <a:r>
              <a:rPr sz="3675" b="1">
                <a:solidFill>
                  <a:srgbClr val="FFFFFF"/>
                </a:solidFill>
              </a:rPr>
              <a:t>STAY.</a:t>
            </a:r>
          </a:p>
        </p:txBody>
      </p:sp>
      <p:sp>
        <p:nvSpPr>
          <p:cNvPr id="5" name="">
            <a:extLst xmlns:a="http://schemas.openxmlformats.org/drawingml/2006/main">
              <a:ext uri="{FF2B5EF4-FFF2-40B4-BE49-F238E27FC236}">
                <a16:creationId xmlns:a16="http://schemas.microsoft.com/office/drawing/2014/main" id="{5263AAF4-8EF4-4825-B51A-BC130118784B}"/>
              </a:ext>
            </a:extLst>
          </p:cNvPr>
          <p:cNvSpPr>
            <a:spLocks xmlns:a="http://schemas.openxmlformats.org/drawingml/2006/main" noGrp="1"/>
          </p:cNvSpPr>
          <p:nvPr/>
        </p:nvSpPr>
        <p:spPr>
          <a:xfrm xmlns:a="http://schemas.openxmlformats.org/drawingml/2006/main">
            <a:off x="723900" y="3238500"/>
            <a:ext cx="5619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675" b="1">
                <a:solidFill>
                  <a:srgbClr val="E5B700"/>
                </a:solidFill>
              </a:defRPr>
            </a:pPr>
            <a:r>
              <a:rPr sz="3675" b="1">
                <a:solidFill>
                  <a:srgbClr val="E5B700"/>
                </a:solidFill>
              </a:rPr>
              <a:t>CONNECT.</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0d311aca55fa4a3c"/>
          <a:stretch xmlns:a="http://schemas.openxmlformats.org/drawingml/2006/main"/>
        </p:blipFill>
        <p:spPr>
          <a:xfrm xmlns:a="http://schemas.openxmlformats.org/drawingml/2006/main">
            <a:off x="7762875" y="967740"/>
            <a:ext cx="3143250" cy="301752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5AB10EB-09E4-4208-8BF0-369C01C620A3}"/>
              </a:ext>
            </a:extLst>
          </p:cNvPr>
          <p:cNvSpPr>
            <a:spLocks xmlns:a="http://schemas.openxmlformats.org/drawingml/2006/main" noGrp="1"/>
          </p:cNvSpPr>
          <p:nvPr/>
        </p:nvSpPr>
        <p:spPr>
          <a:xfrm xmlns:a="http://schemas.openxmlformats.org/drawingml/2006/main">
            <a:off x="723900" y="4572000"/>
            <a:ext cx="962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FFFFFF"/>
                </a:solidFill>
              </a:defRPr>
            </a:pPr>
            <a:r>
              <a:rPr sz="2100" b="1">
                <a:solidFill>
                  <a:srgbClr val="FFFFFF"/>
                </a:solidFill>
              </a:rPr>
              <a:t>The knowledge check will be distributed after the presentation.</a:t>
            </a:r>
          </a:p>
        </p:txBody>
      </p:sp>
      <p:sp>
        <p:nvSpPr>
          <p:cNvPr id="8" name="">
            <a:extLst xmlns:a="http://schemas.openxmlformats.org/drawingml/2006/main">
              <a:ext uri="{FF2B5EF4-FFF2-40B4-BE49-F238E27FC236}">
                <a16:creationId xmlns:a16="http://schemas.microsoft.com/office/drawing/2014/main" id="{1FEC470A-FB0F-4181-916D-4579BBB08EBA}"/>
              </a:ext>
            </a:extLst>
          </p:cNvPr>
          <p:cNvSpPr>
            <a:spLocks xmlns:a="http://schemas.openxmlformats.org/drawingml/2006/main" noGrp="1"/>
          </p:cNvSpPr>
          <p:nvPr/>
        </p:nvSpPr>
        <p:spPr>
          <a:xfrm xmlns:a="http://schemas.openxmlformats.org/drawingml/2006/main">
            <a:off x="723900" y="5381625"/>
            <a:ext cx="10001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D8E6F2"/>
                </a:solidFill>
              </a:defRPr>
            </a:pPr>
            <a:r>
              <a:rPr sz="1725" b="0">
                <a:solidFill>
                  <a:srgbClr val="D8E6F2"/>
                </a:solidFill>
              </a:rPr>
              <a:t>If someone may be in immediate danger: call 911. For crisis support: dial 988, then press 1.</a:t>
            </a:r>
          </a:p>
        </p:txBody>
      </p:sp>
    </p:spTree>
    <p:extLst>
      <p:ext uri="{BB962C8B-B14F-4D97-AF65-F5344CB8AC3E}">
        <p14:creationId xmlns:p14="http://schemas.microsoft.com/office/powerpoint/2010/main" val="66541347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2026-08-16T19:57:23.7440000Z</dcterms:created>
  <dcterms:modified xsi:type="dcterms:W3CDTF">2026-08-16T19:57:23.7440000Z</dcterms:modified>
</coreProperties>
</file>